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72" r:id="rId4"/>
    <p:sldId id="271" r:id="rId5"/>
    <p:sldId id="270" r:id="rId6"/>
    <p:sldId id="261" r:id="rId7"/>
    <p:sldId id="262" r:id="rId8"/>
    <p:sldId id="265" r:id="rId9"/>
    <p:sldId id="269" r:id="rId10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8" userDrawn="1">
          <p15:clr>
            <a:srgbClr val="A4A3A4"/>
          </p15:clr>
        </p15:guide>
        <p15:guide id="2" pos="39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D8FF"/>
    <a:srgbClr val="FADBDF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38"/>
        <p:guide pos="391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2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35.wmf"/><Relationship Id="rId8" Type="http://schemas.openxmlformats.org/officeDocument/2006/relationships/image" Target="../media/image34.wmf"/><Relationship Id="rId7" Type="http://schemas.openxmlformats.org/officeDocument/2006/relationships/image" Target="../media/image3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4" Type="http://schemas.openxmlformats.org/officeDocument/2006/relationships/image" Target="../media/image44.wmf"/><Relationship Id="rId13" Type="http://schemas.openxmlformats.org/officeDocument/2006/relationships/image" Target="../media/image42.wmf"/><Relationship Id="rId12" Type="http://schemas.openxmlformats.org/officeDocument/2006/relationships/image" Target="../media/image40.wmf"/><Relationship Id="rId11" Type="http://schemas.openxmlformats.org/officeDocument/2006/relationships/image" Target="../media/image39.wmf"/><Relationship Id="rId10" Type="http://schemas.openxmlformats.org/officeDocument/2006/relationships/image" Target="../media/image38.wmf"/><Relationship Id="rId1" Type="http://schemas.openxmlformats.org/officeDocument/2006/relationships/image" Target="../media/image22.wmf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6" Type="http://schemas.openxmlformats.org/officeDocument/2006/relationships/vmlDrawing" Target="../drawings/vmlDrawing1.vml"/><Relationship Id="rId75" Type="http://schemas.openxmlformats.org/officeDocument/2006/relationships/slideLayout" Target="../slideLayouts/slideLayout2.xml"/><Relationship Id="rId74" Type="http://schemas.openxmlformats.org/officeDocument/2006/relationships/tags" Target="../tags/tag95.xml"/><Relationship Id="rId73" Type="http://schemas.openxmlformats.org/officeDocument/2006/relationships/image" Target="../media/image46.png"/><Relationship Id="rId72" Type="http://schemas.openxmlformats.org/officeDocument/2006/relationships/image" Target="../media/image45.png"/><Relationship Id="rId71" Type="http://schemas.openxmlformats.org/officeDocument/2006/relationships/tags" Target="../tags/tag94.xml"/><Relationship Id="rId70" Type="http://schemas.openxmlformats.org/officeDocument/2006/relationships/image" Target="../media/image44.wmf"/><Relationship Id="rId7" Type="http://schemas.openxmlformats.org/officeDocument/2006/relationships/tags" Target="../tags/tag67.xml"/><Relationship Id="rId69" Type="http://schemas.openxmlformats.org/officeDocument/2006/relationships/oleObject" Target="../embeddings/oleObject14.bin"/><Relationship Id="rId68" Type="http://schemas.openxmlformats.org/officeDocument/2006/relationships/image" Target="../media/image43.png"/><Relationship Id="rId67" Type="http://schemas.openxmlformats.org/officeDocument/2006/relationships/tags" Target="../tags/tag93.xml"/><Relationship Id="rId66" Type="http://schemas.openxmlformats.org/officeDocument/2006/relationships/tags" Target="../tags/tag92.xml"/><Relationship Id="rId65" Type="http://schemas.openxmlformats.org/officeDocument/2006/relationships/tags" Target="../tags/tag91.xml"/><Relationship Id="rId64" Type="http://schemas.openxmlformats.org/officeDocument/2006/relationships/image" Target="../media/image42.wmf"/><Relationship Id="rId63" Type="http://schemas.openxmlformats.org/officeDocument/2006/relationships/oleObject" Target="../embeddings/oleObject13.bin"/><Relationship Id="rId62" Type="http://schemas.openxmlformats.org/officeDocument/2006/relationships/image" Target="../media/image41.png"/><Relationship Id="rId61" Type="http://schemas.openxmlformats.org/officeDocument/2006/relationships/tags" Target="../tags/tag90.xml"/><Relationship Id="rId60" Type="http://schemas.openxmlformats.org/officeDocument/2006/relationships/tags" Target="../tags/tag89.xml"/><Relationship Id="rId6" Type="http://schemas.openxmlformats.org/officeDocument/2006/relationships/tags" Target="../tags/tag66.xml"/><Relationship Id="rId59" Type="http://schemas.openxmlformats.org/officeDocument/2006/relationships/tags" Target="../tags/tag88.xml"/><Relationship Id="rId58" Type="http://schemas.openxmlformats.org/officeDocument/2006/relationships/image" Target="../media/image40.wmf"/><Relationship Id="rId57" Type="http://schemas.openxmlformats.org/officeDocument/2006/relationships/oleObject" Target="../embeddings/oleObject12.bin"/><Relationship Id="rId56" Type="http://schemas.openxmlformats.org/officeDocument/2006/relationships/tags" Target="../tags/tag87.xml"/><Relationship Id="rId55" Type="http://schemas.openxmlformats.org/officeDocument/2006/relationships/tags" Target="../tags/tag86.xml"/><Relationship Id="rId54" Type="http://schemas.openxmlformats.org/officeDocument/2006/relationships/tags" Target="../tags/tag85.xml"/><Relationship Id="rId53" Type="http://schemas.openxmlformats.org/officeDocument/2006/relationships/tags" Target="../tags/tag84.xml"/><Relationship Id="rId52" Type="http://schemas.openxmlformats.org/officeDocument/2006/relationships/image" Target="../media/image39.wmf"/><Relationship Id="rId51" Type="http://schemas.openxmlformats.org/officeDocument/2006/relationships/oleObject" Target="../embeddings/oleObject11.bin"/><Relationship Id="rId50" Type="http://schemas.openxmlformats.org/officeDocument/2006/relationships/image" Target="../media/image38.wmf"/><Relationship Id="rId5" Type="http://schemas.openxmlformats.org/officeDocument/2006/relationships/tags" Target="../tags/tag65.xml"/><Relationship Id="rId49" Type="http://schemas.openxmlformats.org/officeDocument/2006/relationships/oleObject" Target="../embeddings/oleObject10.bin"/><Relationship Id="rId48" Type="http://schemas.openxmlformats.org/officeDocument/2006/relationships/tags" Target="../tags/tag83.xml"/><Relationship Id="rId47" Type="http://schemas.openxmlformats.org/officeDocument/2006/relationships/tags" Target="../tags/tag82.xml"/><Relationship Id="rId46" Type="http://schemas.openxmlformats.org/officeDocument/2006/relationships/image" Target="../media/image37.png"/><Relationship Id="rId45" Type="http://schemas.openxmlformats.org/officeDocument/2006/relationships/tags" Target="../tags/tag81.xml"/><Relationship Id="rId44" Type="http://schemas.openxmlformats.org/officeDocument/2006/relationships/tags" Target="../tags/tag80.xml"/><Relationship Id="rId43" Type="http://schemas.openxmlformats.org/officeDocument/2006/relationships/image" Target="../media/image36.png"/><Relationship Id="rId42" Type="http://schemas.openxmlformats.org/officeDocument/2006/relationships/image" Target="../media/image35.wmf"/><Relationship Id="rId41" Type="http://schemas.openxmlformats.org/officeDocument/2006/relationships/oleObject" Target="../embeddings/oleObject9.bin"/><Relationship Id="rId40" Type="http://schemas.openxmlformats.org/officeDocument/2006/relationships/image" Target="../media/image34.wmf"/><Relationship Id="rId4" Type="http://schemas.openxmlformats.org/officeDocument/2006/relationships/image" Target="../media/image21.png"/><Relationship Id="rId39" Type="http://schemas.openxmlformats.org/officeDocument/2006/relationships/oleObject" Target="../embeddings/oleObject8.bin"/><Relationship Id="rId38" Type="http://schemas.openxmlformats.org/officeDocument/2006/relationships/image" Target="../media/image33.png"/><Relationship Id="rId37" Type="http://schemas.openxmlformats.org/officeDocument/2006/relationships/image" Target="../media/image32.wmf"/><Relationship Id="rId36" Type="http://schemas.openxmlformats.org/officeDocument/2006/relationships/oleObject" Target="../embeddings/oleObject7.bin"/><Relationship Id="rId35" Type="http://schemas.openxmlformats.org/officeDocument/2006/relationships/tags" Target="../tags/tag79.xml"/><Relationship Id="rId34" Type="http://schemas.openxmlformats.org/officeDocument/2006/relationships/image" Target="../media/image31.png"/><Relationship Id="rId33" Type="http://schemas.openxmlformats.org/officeDocument/2006/relationships/image" Target="../media/image30.png"/><Relationship Id="rId32" Type="http://schemas.openxmlformats.org/officeDocument/2006/relationships/image" Target="../media/image29.png"/><Relationship Id="rId31" Type="http://schemas.openxmlformats.org/officeDocument/2006/relationships/image" Target="../media/image28.png"/><Relationship Id="rId30" Type="http://schemas.openxmlformats.org/officeDocument/2006/relationships/image" Target="../media/image27.wmf"/><Relationship Id="rId3" Type="http://schemas.openxmlformats.org/officeDocument/2006/relationships/tags" Target="../tags/tag64.xml"/><Relationship Id="rId29" Type="http://schemas.openxmlformats.org/officeDocument/2006/relationships/oleObject" Target="../embeddings/oleObject6.bin"/><Relationship Id="rId28" Type="http://schemas.openxmlformats.org/officeDocument/2006/relationships/image" Target="../media/image26.wmf"/><Relationship Id="rId27" Type="http://schemas.openxmlformats.org/officeDocument/2006/relationships/oleObject" Target="../embeddings/oleObject5.bin"/><Relationship Id="rId26" Type="http://schemas.openxmlformats.org/officeDocument/2006/relationships/tags" Target="../tags/tag78.xml"/><Relationship Id="rId25" Type="http://schemas.openxmlformats.org/officeDocument/2006/relationships/image" Target="../media/image25.wmf"/><Relationship Id="rId24" Type="http://schemas.openxmlformats.org/officeDocument/2006/relationships/oleObject" Target="../embeddings/oleObject4.bin"/><Relationship Id="rId23" Type="http://schemas.openxmlformats.org/officeDocument/2006/relationships/tags" Target="../tags/tag77.xml"/><Relationship Id="rId22" Type="http://schemas.openxmlformats.org/officeDocument/2006/relationships/image" Target="../media/image24.wmf"/><Relationship Id="rId21" Type="http://schemas.openxmlformats.org/officeDocument/2006/relationships/oleObject" Target="../embeddings/oleObject3.bin"/><Relationship Id="rId20" Type="http://schemas.openxmlformats.org/officeDocument/2006/relationships/image" Target="../media/image23.wmf"/><Relationship Id="rId2" Type="http://schemas.openxmlformats.org/officeDocument/2006/relationships/tags" Target="../tags/tag63.xml"/><Relationship Id="rId19" Type="http://schemas.openxmlformats.org/officeDocument/2006/relationships/oleObject" Target="../embeddings/oleObject2.bin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image" Target="../media/image22.wmf"/><Relationship Id="rId10" Type="http://schemas.openxmlformats.org/officeDocument/2006/relationships/oleObject" Target="../embeddings/oleObject1.bin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6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5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image" Target="../media/image19.png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6" Type="http://schemas.openxmlformats.org/officeDocument/2006/relationships/slideLayout" Target="../slideLayouts/slideLayout7.xml"/><Relationship Id="rId25" Type="http://schemas.openxmlformats.org/officeDocument/2006/relationships/image" Target="../media/image69.png"/><Relationship Id="rId24" Type="http://schemas.openxmlformats.org/officeDocument/2006/relationships/image" Target="../media/image68.png"/><Relationship Id="rId23" Type="http://schemas.openxmlformats.org/officeDocument/2006/relationships/image" Target="../media/image43.png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image" Target="../media/image64.png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image" Target="../media/image67.png"/><Relationship Id="rId14" Type="http://schemas.openxmlformats.org/officeDocument/2006/relationships/tags" Target="../tags/tag113.xml"/><Relationship Id="rId13" Type="http://schemas.openxmlformats.org/officeDocument/2006/relationships/image" Target="../media/image66.png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image" Target="../media/image65.png"/><Relationship Id="rId1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 descr="前相机2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330" y="684530"/>
            <a:ext cx="3711575" cy="970280"/>
          </a:xfrm>
          <a:prstGeom prst="rect">
            <a:avLst/>
          </a:prstGeom>
        </p:spPr>
      </p:pic>
      <p:pic>
        <p:nvPicPr>
          <p:cNvPr id="21" name="图片 20" descr="后相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30" y="2212340"/>
            <a:ext cx="3711575" cy="970280"/>
          </a:xfrm>
          <a:prstGeom prst="rect">
            <a:avLst/>
          </a:prstGeom>
        </p:spPr>
      </p:pic>
      <p:pic>
        <p:nvPicPr>
          <p:cNvPr id="22" name="图片 21" descr="左相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25" y="3692525"/>
            <a:ext cx="3711575" cy="970280"/>
          </a:xfrm>
          <a:prstGeom prst="rect">
            <a:avLst/>
          </a:prstGeom>
        </p:spPr>
      </p:pic>
      <p:pic>
        <p:nvPicPr>
          <p:cNvPr id="23" name="图片 22" descr="右相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30" y="5336540"/>
            <a:ext cx="3711575" cy="9702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472180" y="4533265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67100" y="474091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70910" y="463423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0" y="222885"/>
            <a:ext cx="1448435" cy="4845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900" y="1747520"/>
            <a:ext cx="1496060" cy="4845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100" y="3231515"/>
            <a:ext cx="1546860" cy="48450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00" y="4864735"/>
            <a:ext cx="1536700" cy="484505"/>
          </a:xfrm>
          <a:prstGeom prst="rect">
            <a:avLst/>
          </a:prstGeom>
        </p:spPr>
      </p:pic>
      <p:sp>
        <p:nvSpPr>
          <p:cNvPr id="29" name="流程图: 可选过程 28"/>
          <p:cNvSpPr/>
          <p:nvPr/>
        </p:nvSpPr>
        <p:spPr>
          <a:xfrm>
            <a:off x="1541145" y="111760"/>
            <a:ext cx="4148455" cy="6511925"/>
          </a:xfrm>
          <a:prstGeom prst="flowChartAlternateProcess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6155" y="2164715"/>
            <a:ext cx="572400" cy="3630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6155" y="2527935"/>
            <a:ext cx="571500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5520" y="2947035"/>
            <a:ext cx="572400" cy="43222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554085" y="2112645"/>
            <a:ext cx="686435" cy="1346200"/>
          </a:xfrm>
          <a:prstGeom prst="roundRect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右箭头 6"/>
          <p:cNvSpPr/>
          <p:nvPr/>
        </p:nvSpPr>
        <p:spPr>
          <a:xfrm rot="16200000">
            <a:off x="9337675" y="2602865"/>
            <a:ext cx="354330" cy="333375"/>
          </a:xfrm>
          <a:prstGeom prst="bentArrow">
            <a:avLst>
              <a:gd name="adj1" fmla="val 28160"/>
              <a:gd name="adj2" fmla="val 25000"/>
              <a:gd name="adj3" fmla="val 31178"/>
              <a:gd name="adj4" fmla="val 48852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4570" y="3721100"/>
            <a:ext cx="571500" cy="466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4570" y="4187825"/>
            <a:ext cx="572135" cy="5721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4570" y="4759960"/>
            <a:ext cx="571500" cy="52387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8566785" y="3658870"/>
            <a:ext cx="686435" cy="1677670"/>
          </a:xfrm>
          <a:prstGeom prst="roundRect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5400000">
            <a:off x="9274175" y="4372610"/>
            <a:ext cx="482600" cy="21082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875520" y="2101215"/>
            <a:ext cx="1090930" cy="1474470"/>
            <a:chOff x="10144" y="4748"/>
            <a:chExt cx="1718" cy="232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34" y="4826"/>
              <a:ext cx="901" cy="75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34" y="5581"/>
              <a:ext cx="901" cy="73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234" y="6301"/>
              <a:ext cx="901" cy="689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>
              <a:off x="10144" y="4748"/>
              <a:ext cx="1081" cy="2323"/>
            </a:xfrm>
            <a:prstGeom prst="roundRect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右箭头 17"/>
            <p:cNvSpPr/>
            <p:nvPr/>
          </p:nvSpPr>
          <p:spPr>
            <a:xfrm rot="10800000">
              <a:off x="11350" y="5676"/>
              <a:ext cx="513" cy="540"/>
            </a:xfrm>
            <a:prstGeom prst="ben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75520" y="3937635"/>
            <a:ext cx="1040765" cy="1346200"/>
            <a:chOff x="15556" y="5992"/>
            <a:chExt cx="1639" cy="212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642" y="6125"/>
              <a:ext cx="901" cy="733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642" y="7432"/>
              <a:ext cx="901" cy="580"/>
            </a:xfrm>
            <a:prstGeom prst="rect">
              <a:avLst/>
            </a:prstGeom>
          </p:spPr>
        </p:pic>
        <p:sp>
          <p:nvSpPr>
            <p:cNvPr id="35" name="圆角矩形 34"/>
            <p:cNvSpPr/>
            <p:nvPr/>
          </p:nvSpPr>
          <p:spPr>
            <a:xfrm>
              <a:off x="15556" y="5992"/>
              <a:ext cx="1081" cy="2120"/>
            </a:xfrm>
            <a:prstGeom prst="roundRect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右箭头 35"/>
            <p:cNvSpPr/>
            <p:nvPr/>
          </p:nvSpPr>
          <p:spPr>
            <a:xfrm rot="10800000">
              <a:off x="16767" y="6125"/>
              <a:ext cx="428" cy="1788"/>
            </a:xfrm>
            <a:prstGeom prst="ben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283325" y="1968500"/>
            <a:ext cx="1450975" cy="425450"/>
            <a:chOff x="13128" y="3658"/>
            <a:chExt cx="2285" cy="670"/>
          </a:xfrm>
        </p:grpSpPr>
        <p:sp>
          <p:nvSpPr>
            <p:cNvPr id="58" name="圆角矩形 57"/>
            <p:cNvSpPr/>
            <p:nvPr/>
          </p:nvSpPr>
          <p:spPr>
            <a:xfrm>
              <a:off x="13129" y="3658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3128" y="3723"/>
              <a:ext cx="2284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front_camera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290945" y="2684780"/>
            <a:ext cx="1545590" cy="425450"/>
            <a:chOff x="12442" y="2845"/>
            <a:chExt cx="2434" cy="670"/>
          </a:xfrm>
        </p:grpSpPr>
        <p:sp>
          <p:nvSpPr>
            <p:cNvPr id="61" name="圆角矩形 60"/>
            <p:cNvSpPr/>
            <p:nvPr/>
          </p:nvSpPr>
          <p:spPr>
            <a:xfrm>
              <a:off x="12442" y="2845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2536" y="2910"/>
              <a:ext cx="2340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back_camera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63" name="圆角矩形 62"/>
          <p:cNvSpPr/>
          <p:nvPr/>
        </p:nvSpPr>
        <p:spPr>
          <a:xfrm>
            <a:off x="6309360" y="3435985"/>
            <a:ext cx="1450340" cy="44513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6333490" y="4232275"/>
            <a:ext cx="1450340" cy="42608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6350635" y="3490595"/>
            <a:ext cx="1687830" cy="35242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left_camera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343015" y="4277360"/>
            <a:ext cx="150558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right_camera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2208530" y="1614805"/>
            <a:ext cx="7687945" cy="3676015"/>
          </a:xfrm>
          <a:prstGeom prst="roundRect">
            <a:avLst>
              <a:gd name="adj" fmla="val 727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8720" y="1774190"/>
            <a:ext cx="939165" cy="1437005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 rot="0">
            <a:off x="4996198" y="1885315"/>
            <a:ext cx="1544937" cy="1158240"/>
            <a:chOff x="7101" y="2715"/>
            <a:chExt cx="3141" cy="2445"/>
          </a:xfrm>
        </p:grpSpPr>
        <p:pic>
          <p:nvPicPr>
            <p:cNvPr id="16" name="图片 1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7110" y="2793"/>
              <a:ext cx="3132" cy="1851"/>
            </a:xfrm>
            <a:prstGeom prst="rect">
              <a:avLst/>
            </a:prstGeom>
          </p:spPr>
        </p:pic>
        <p:sp>
          <p:nvSpPr>
            <p:cNvPr id="18" name="圆角矩形 17"/>
            <p:cNvSpPr/>
            <p:nvPr>
              <p:custDataLst>
                <p:tags r:id="rId5"/>
              </p:custDataLst>
            </p:nvPr>
          </p:nvSpPr>
          <p:spPr>
            <a:xfrm>
              <a:off x="7647" y="4731"/>
              <a:ext cx="2245" cy="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TrackerJPDA</a:t>
              </a:r>
              <a:endParaRPr lang="en-US" altLang="zh-CN" sz="1000"/>
            </a:p>
          </p:txBody>
        </p:sp>
        <p:sp>
          <p:nvSpPr>
            <p:cNvPr id="34" name="文本框 33"/>
            <p:cNvSpPr txBox="1"/>
            <p:nvPr>
              <p:custDataLst>
                <p:tags r:id="rId6"/>
              </p:custDataLst>
            </p:nvPr>
          </p:nvSpPr>
          <p:spPr>
            <a:xfrm>
              <a:off x="7101" y="2715"/>
              <a:ext cx="1140" cy="417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+0.5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7"/>
              </p:custDataLst>
            </p:nvPr>
          </p:nvSpPr>
          <p:spPr>
            <a:xfrm>
              <a:off x="9074" y="2715"/>
              <a:ext cx="989" cy="417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+0.7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8"/>
              </p:custDataLst>
            </p:nvPr>
          </p:nvSpPr>
          <p:spPr>
            <a:xfrm>
              <a:off x="9227" y="4051"/>
              <a:ext cx="1015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+1.3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9"/>
              </p:custDataLst>
            </p:nvPr>
          </p:nvSpPr>
          <p:spPr>
            <a:xfrm>
              <a:off x="7191" y="4081"/>
              <a:ext cx="1185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+1.1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44" name="右箭头 43"/>
          <p:cNvSpPr/>
          <p:nvPr/>
        </p:nvSpPr>
        <p:spPr>
          <a:xfrm>
            <a:off x="3458845" y="2402205"/>
            <a:ext cx="258445" cy="825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6" name="对象 4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21710" y="2195830"/>
          <a:ext cx="15621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0" imgW="165100" imgH="228600" progId="Equation.KSEE3">
                  <p:embed/>
                </p:oleObj>
              </mc:Choice>
              <mc:Fallback>
                <p:oleObj name="" r:id="rId10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21710" y="2195830"/>
                        <a:ext cx="156210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圆角矩形 48"/>
          <p:cNvSpPr/>
          <p:nvPr>
            <p:custDataLst>
              <p:tags r:id="rId12"/>
            </p:custDataLst>
          </p:nvPr>
        </p:nvSpPr>
        <p:spPr>
          <a:xfrm>
            <a:off x="3816350" y="2004060"/>
            <a:ext cx="803910" cy="3663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1" name="文本框 50"/>
          <p:cNvSpPr txBox="1"/>
          <p:nvPr>
            <p:custDataLst>
              <p:tags r:id="rId13"/>
            </p:custDataLst>
          </p:nvPr>
        </p:nvSpPr>
        <p:spPr>
          <a:xfrm>
            <a:off x="3792220" y="2073275"/>
            <a:ext cx="8115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YOLO v4</a:t>
            </a:r>
            <a:endParaRPr lang="en-US" altLang="zh-CN" sz="1000" b="1"/>
          </a:p>
        </p:txBody>
      </p:sp>
      <p:sp>
        <p:nvSpPr>
          <p:cNvPr id="52" name="圆角矩形 51"/>
          <p:cNvSpPr/>
          <p:nvPr>
            <p:custDataLst>
              <p:tags r:id="rId14"/>
            </p:custDataLst>
          </p:nvPr>
        </p:nvSpPr>
        <p:spPr>
          <a:xfrm>
            <a:off x="3816350" y="2604135"/>
            <a:ext cx="803910" cy="3663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3" name="文本框 52"/>
          <p:cNvSpPr txBox="1"/>
          <p:nvPr>
            <p:custDataLst>
              <p:tags r:id="rId15"/>
            </p:custDataLst>
          </p:nvPr>
        </p:nvSpPr>
        <p:spPr>
          <a:xfrm>
            <a:off x="3779520" y="2673350"/>
            <a:ext cx="8775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pointPillars</a:t>
            </a:r>
            <a:endParaRPr lang="en-US" altLang="zh-CN" sz="1000" b="1"/>
          </a:p>
        </p:txBody>
      </p:sp>
      <p:sp>
        <p:nvSpPr>
          <p:cNvPr id="54" name="加号 53"/>
          <p:cNvSpPr/>
          <p:nvPr>
            <p:custDataLst>
              <p:tags r:id="rId16"/>
            </p:custDataLst>
          </p:nvPr>
        </p:nvSpPr>
        <p:spPr>
          <a:xfrm>
            <a:off x="4119245" y="2399030"/>
            <a:ext cx="196850" cy="200025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右箭头 55"/>
          <p:cNvSpPr/>
          <p:nvPr>
            <p:custDataLst>
              <p:tags r:id="rId17"/>
            </p:custDataLst>
          </p:nvPr>
        </p:nvSpPr>
        <p:spPr>
          <a:xfrm>
            <a:off x="4737100" y="2402205"/>
            <a:ext cx="258445" cy="825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/>
        </p:nvSpPr>
        <p:spPr>
          <a:xfrm>
            <a:off x="2329180" y="1722755"/>
            <a:ext cx="4260215" cy="15328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8"/>
            </p:custDataLst>
          </p:nvPr>
        </p:nvSpPr>
        <p:spPr>
          <a:xfrm>
            <a:off x="3632835" y="302831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Multi-Object Tracking</a:t>
            </a:r>
            <a:endParaRPr lang="en-US" altLang="zh-CN" sz="1000" b="1"/>
          </a:p>
        </p:txBody>
      </p:sp>
      <p:sp>
        <p:nvSpPr>
          <p:cNvPr id="67" name="圆角矩形 66"/>
          <p:cNvSpPr/>
          <p:nvPr/>
        </p:nvSpPr>
        <p:spPr>
          <a:xfrm>
            <a:off x="2329180" y="3627120"/>
            <a:ext cx="4260215" cy="15328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下箭头 69"/>
          <p:cNvSpPr/>
          <p:nvPr/>
        </p:nvSpPr>
        <p:spPr>
          <a:xfrm>
            <a:off x="4300220" y="3300095"/>
            <a:ext cx="71755" cy="25971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73" name="对象 7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79570" y="3395980"/>
          <a:ext cx="13208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9" imgW="165100" imgH="228600" progId="Equation.KSEE3">
                  <p:embed/>
                </p:oleObj>
              </mc:Choice>
              <mc:Fallback>
                <p:oleObj name="" r:id="rId19" imgW="1651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179570" y="3395980"/>
                        <a:ext cx="13208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89755" y="3359150"/>
          <a:ext cx="12001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21" imgW="127000" imgH="228600" progId="Equation.KSEE3">
                  <p:embed/>
                </p:oleObj>
              </mc:Choice>
              <mc:Fallback>
                <p:oleObj name="" r:id="rId21" imgW="1270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389755" y="3359150"/>
                        <a:ext cx="12001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文本框 92"/>
          <p:cNvSpPr txBox="1"/>
          <p:nvPr/>
        </p:nvSpPr>
        <p:spPr>
          <a:xfrm>
            <a:off x="3638550" y="491680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Re-identification</a:t>
            </a:r>
            <a:endParaRPr lang="en-US" altLang="zh-CN" sz="1000" b="1"/>
          </a:p>
        </p:txBody>
      </p:sp>
      <p:graphicFrame>
        <p:nvGraphicFramePr>
          <p:cNvPr id="96" name="对象 95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3"/>
            </p:custDataLst>
          </p:nvPr>
        </p:nvGraphicFramePr>
        <p:xfrm>
          <a:off x="4728845" y="2023110"/>
          <a:ext cx="228600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24" imgW="241300" imgH="215900" progId="Equation.KSEE3">
                  <p:embed/>
                </p:oleObj>
              </mc:Choice>
              <mc:Fallback>
                <p:oleObj name="" r:id="rId24" imgW="241300" imgH="2159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728845" y="2023110"/>
                        <a:ext cx="228600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6"/>
            </p:custDataLst>
          </p:nvPr>
        </p:nvGraphicFramePr>
        <p:xfrm>
          <a:off x="4733290" y="2729865"/>
          <a:ext cx="21653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27" imgW="228600" imgH="228600" progId="Equation.KSEE3">
                  <p:embed/>
                </p:oleObj>
              </mc:Choice>
              <mc:Fallback>
                <p:oleObj name="" r:id="rId27" imgW="228600" imgH="2286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733290" y="2729865"/>
                        <a:ext cx="21653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对象 9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84245" y="4240530"/>
          <a:ext cx="144145" cy="18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29" imgW="152400" imgH="203200" progId="Equation.KSEE3">
                  <p:embed/>
                </p:oleObj>
              </mc:Choice>
              <mc:Fallback>
                <p:oleObj name="" r:id="rId29" imgW="152400" imgH="2032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484245" y="4240530"/>
                        <a:ext cx="144145" cy="18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6" name="图片 21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540000" y="3940810"/>
            <a:ext cx="285115" cy="259715"/>
          </a:xfrm>
          <a:prstGeom prst="rect">
            <a:avLst/>
          </a:prstGeom>
        </p:spPr>
      </p:pic>
      <p:pic>
        <p:nvPicPr>
          <p:cNvPr id="217" name="图片 21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540000" y="4218305"/>
            <a:ext cx="432435" cy="321945"/>
          </a:xfrm>
          <a:prstGeom prst="rect">
            <a:avLst/>
          </a:prstGeom>
        </p:spPr>
      </p:pic>
      <p:pic>
        <p:nvPicPr>
          <p:cNvPr id="218" name="图片 2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971800" y="4217035"/>
            <a:ext cx="320040" cy="321310"/>
          </a:xfrm>
          <a:prstGeom prst="rect">
            <a:avLst/>
          </a:prstGeom>
        </p:spPr>
      </p:pic>
      <p:pic>
        <p:nvPicPr>
          <p:cNvPr id="219" name="图片 2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825750" y="3941445"/>
            <a:ext cx="466725" cy="259715"/>
          </a:xfrm>
          <a:prstGeom prst="rect">
            <a:avLst/>
          </a:prstGeom>
        </p:spPr>
      </p:pic>
      <p:sp>
        <p:nvSpPr>
          <p:cNvPr id="242" name="圆角矩形 241"/>
          <p:cNvSpPr/>
          <p:nvPr/>
        </p:nvSpPr>
        <p:spPr>
          <a:xfrm>
            <a:off x="2458720" y="3873500"/>
            <a:ext cx="925195" cy="1141730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3" name="圆角矩形 242"/>
          <p:cNvSpPr/>
          <p:nvPr/>
        </p:nvSpPr>
        <p:spPr>
          <a:xfrm>
            <a:off x="2535555" y="4723765"/>
            <a:ext cx="796925" cy="1943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Re-ID Net</a:t>
            </a:r>
            <a:endParaRPr lang="en-US" altLang="zh-CN" sz="1000"/>
          </a:p>
        </p:txBody>
      </p:sp>
      <p:sp>
        <p:nvSpPr>
          <p:cNvPr id="244" name="加号 243"/>
          <p:cNvSpPr/>
          <p:nvPr>
            <p:custDataLst>
              <p:tags r:id="rId35"/>
            </p:custDataLst>
          </p:nvPr>
        </p:nvSpPr>
        <p:spPr>
          <a:xfrm>
            <a:off x="2825750" y="4575810"/>
            <a:ext cx="182245" cy="144780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5" name="文本框 244"/>
          <p:cNvSpPr txBox="1"/>
          <p:nvPr/>
        </p:nvSpPr>
        <p:spPr>
          <a:xfrm>
            <a:off x="2333625" y="3668395"/>
            <a:ext cx="118173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/>
              <a:t>Feature Extraction</a:t>
            </a:r>
            <a:endParaRPr lang="en-US" altLang="zh-CN" sz="800" b="1"/>
          </a:p>
        </p:txBody>
      </p:sp>
      <p:grpSp>
        <p:nvGrpSpPr>
          <p:cNvPr id="313" name="组合 312"/>
          <p:cNvGrpSpPr/>
          <p:nvPr/>
        </p:nvGrpSpPr>
        <p:grpSpPr>
          <a:xfrm rot="0">
            <a:off x="3858260" y="4067175"/>
            <a:ext cx="269240" cy="247650"/>
            <a:chOff x="9386" y="4654"/>
            <a:chExt cx="1434" cy="890"/>
          </a:xfrm>
        </p:grpSpPr>
        <p:sp>
          <p:nvSpPr>
            <p:cNvPr id="314" name="矩形 313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5" name="矩形 314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6" name="矩形 315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7" name="矩形 316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8" name="矩形 317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9" name="矩形 318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0" name="矩形 319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1" name="矩形 320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2" name="矩形 321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3" name="矩形 322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4" name="矩形 323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5" name="矩形 324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27" name="组合 326"/>
          <p:cNvGrpSpPr/>
          <p:nvPr/>
        </p:nvGrpSpPr>
        <p:grpSpPr>
          <a:xfrm rot="0">
            <a:off x="4322445" y="4058920"/>
            <a:ext cx="256540" cy="257175"/>
            <a:chOff x="9386" y="4654"/>
            <a:chExt cx="1434" cy="890"/>
          </a:xfrm>
        </p:grpSpPr>
        <p:sp>
          <p:nvSpPr>
            <p:cNvPr id="328" name="矩形 327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9" name="矩形 328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0" name="矩形 329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1" name="矩形 330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2" name="矩形 331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3" name="矩形 332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4" name="矩形 333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5" name="矩形 334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6" name="矩形 335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7" name="矩形 336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8" name="矩形 337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9" name="矩形 338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40" name="组合 339"/>
          <p:cNvGrpSpPr/>
          <p:nvPr/>
        </p:nvGrpSpPr>
        <p:grpSpPr>
          <a:xfrm rot="0">
            <a:off x="3835400" y="4531360"/>
            <a:ext cx="272415" cy="227330"/>
            <a:chOff x="6590" y="5684"/>
            <a:chExt cx="1434" cy="992"/>
          </a:xfrm>
        </p:grpSpPr>
        <p:sp>
          <p:nvSpPr>
            <p:cNvPr id="341" name="矩形 340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2" name="矩形 341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3" name="矩形 342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4" name="矩形 343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5" name="矩形 344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6" name="矩形 345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7" name="矩形 346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8" name="矩形 347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9" name="矩形 348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0" name="矩形 349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1" name="矩形 350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2" name="矩形 351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53" name="组合 352"/>
          <p:cNvGrpSpPr/>
          <p:nvPr/>
        </p:nvGrpSpPr>
        <p:grpSpPr>
          <a:xfrm rot="0">
            <a:off x="4317365" y="4531360"/>
            <a:ext cx="266700" cy="226695"/>
            <a:chOff x="6692" y="7584"/>
            <a:chExt cx="1434" cy="891"/>
          </a:xfrm>
        </p:grpSpPr>
        <p:sp>
          <p:nvSpPr>
            <p:cNvPr id="354" name="矩形 353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5" name="矩形 354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6" name="矩形 355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7" name="矩形 356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8" name="矩形 357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9" name="矩形 358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0" name="矩形 359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1" name="矩形 360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2" name="矩形 361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3" name="矩形 362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4" name="矩形 363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5" name="矩形 364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aphicFrame>
        <p:nvGraphicFramePr>
          <p:cNvPr id="367" name="对象 36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12335" y="4244340"/>
          <a:ext cx="31242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" r:id="rId36" imgW="330200" imgH="228600" progId="Equation.KSEE3">
                  <p:embed/>
                </p:oleObj>
              </mc:Choice>
              <mc:Fallback>
                <p:oleObj name="" r:id="rId36" imgW="330200" imgH="228600" progId="Equation.KSEE3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712335" y="4244340"/>
                        <a:ext cx="312420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" name="右箭头 367"/>
          <p:cNvSpPr/>
          <p:nvPr/>
        </p:nvSpPr>
        <p:spPr>
          <a:xfrm>
            <a:off x="3453765" y="4438015"/>
            <a:ext cx="2584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9" name="右箭头 368"/>
          <p:cNvSpPr/>
          <p:nvPr/>
        </p:nvSpPr>
        <p:spPr>
          <a:xfrm>
            <a:off x="4766310" y="4438015"/>
            <a:ext cx="2584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1" name="文本框 370"/>
          <p:cNvSpPr txBox="1"/>
          <p:nvPr/>
        </p:nvSpPr>
        <p:spPr>
          <a:xfrm>
            <a:off x="3646805" y="3726180"/>
            <a:ext cx="13487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 b="1"/>
              <a:t>Calculating Similarity</a:t>
            </a:r>
            <a:endParaRPr lang="en-US" altLang="zh-CN" sz="800" b="1"/>
          </a:p>
        </p:txBody>
      </p:sp>
      <p:sp>
        <p:nvSpPr>
          <p:cNvPr id="372" name="圆角矩形 371"/>
          <p:cNvSpPr/>
          <p:nvPr/>
        </p:nvSpPr>
        <p:spPr>
          <a:xfrm>
            <a:off x="3733800" y="3947795"/>
            <a:ext cx="951865" cy="9398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3" name="圆角矩形 372"/>
          <p:cNvSpPr/>
          <p:nvPr/>
        </p:nvSpPr>
        <p:spPr>
          <a:xfrm>
            <a:off x="3733800" y="1922145"/>
            <a:ext cx="951865" cy="110617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4" name="文本框 373"/>
          <p:cNvSpPr txBox="1"/>
          <p:nvPr/>
        </p:nvSpPr>
        <p:spPr>
          <a:xfrm>
            <a:off x="3733800" y="1723390"/>
            <a:ext cx="11582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 b="1"/>
              <a:t>Object Detection</a:t>
            </a:r>
            <a:endParaRPr lang="en-US" altLang="zh-CN" sz="800" b="1"/>
          </a:p>
        </p:txBody>
      </p:sp>
      <p:sp>
        <p:nvSpPr>
          <p:cNvPr id="375" name="圆角矩形 374"/>
          <p:cNvSpPr/>
          <p:nvPr/>
        </p:nvSpPr>
        <p:spPr>
          <a:xfrm>
            <a:off x="5107305" y="3907790"/>
            <a:ext cx="1098550" cy="1141730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6" name="文本框 375"/>
          <p:cNvSpPr txBox="1"/>
          <p:nvPr/>
        </p:nvSpPr>
        <p:spPr>
          <a:xfrm>
            <a:off x="5040630" y="3679190"/>
            <a:ext cx="118173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/>
              <a:t>Trajectory Matching</a:t>
            </a:r>
            <a:endParaRPr lang="en-US" altLang="zh-CN" sz="800" b="1"/>
          </a:p>
        </p:txBody>
      </p:sp>
      <p:pic>
        <p:nvPicPr>
          <p:cNvPr id="378" name="图片 377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241290" y="3987800"/>
            <a:ext cx="923925" cy="1007110"/>
          </a:xfrm>
          <a:prstGeom prst="rect">
            <a:avLst/>
          </a:prstGeom>
        </p:spPr>
      </p:pic>
      <p:graphicFrame>
        <p:nvGraphicFramePr>
          <p:cNvPr id="381" name="对象 38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99200" y="4290060"/>
          <a:ext cx="122555" cy="15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" name="" r:id="rId39" imgW="152400" imgH="228600" progId="Equation.KSEE3">
                  <p:embed/>
                </p:oleObj>
              </mc:Choice>
              <mc:Fallback>
                <p:oleObj name="" r:id="rId39" imgW="1524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6299200" y="4290060"/>
                        <a:ext cx="122555" cy="15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" name="圆角矩形 383"/>
          <p:cNvSpPr/>
          <p:nvPr/>
        </p:nvSpPr>
        <p:spPr>
          <a:xfrm>
            <a:off x="6819265" y="1723390"/>
            <a:ext cx="1519555" cy="343598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6" name="右箭头 385"/>
          <p:cNvSpPr/>
          <p:nvPr/>
        </p:nvSpPr>
        <p:spPr>
          <a:xfrm>
            <a:off x="6281420" y="4457065"/>
            <a:ext cx="533400" cy="1009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7" name="文本框 386"/>
          <p:cNvSpPr txBox="1"/>
          <p:nvPr/>
        </p:nvSpPr>
        <p:spPr>
          <a:xfrm>
            <a:off x="6808470" y="1838960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Trajectory Prediction</a:t>
            </a:r>
            <a:endParaRPr lang="en-US" altLang="zh-CN" sz="1000" b="1"/>
          </a:p>
        </p:txBody>
      </p:sp>
      <p:graphicFrame>
        <p:nvGraphicFramePr>
          <p:cNvPr id="388" name="对象 38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437630" y="4272915"/>
          <a:ext cx="324485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" r:id="rId41" imgW="342900" imgH="215900" progId="Equation.KSEE3">
                  <p:embed/>
                </p:oleObj>
              </mc:Choice>
              <mc:Fallback>
                <p:oleObj name="" r:id="rId41" imgW="342900" imgH="2159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6437630" y="4272915"/>
                        <a:ext cx="324485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" name="图片 388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045325" y="4077970"/>
            <a:ext cx="1012825" cy="834390"/>
          </a:xfrm>
          <a:prstGeom prst="rect">
            <a:avLst/>
          </a:prstGeom>
        </p:spPr>
      </p:pic>
      <p:sp>
        <p:nvSpPr>
          <p:cNvPr id="391" name="矩形 390"/>
          <p:cNvSpPr/>
          <p:nvPr>
            <p:custDataLst>
              <p:tags r:id="rId44"/>
            </p:custDataLst>
          </p:nvPr>
        </p:nvSpPr>
        <p:spPr>
          <a:xfrm>
            <a:off x="6991985" y="3890010"/>
            <a:ext cx="1105535" cy="1075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92" name="图片 391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7020560" y="3902075"/>
            <a:ext cx="234315" cy="187960"/>
          </a:xfrm>
          <a:prstGeom prst="rect">
            <a:avLst/>
          </a:prstGeom>
        </p:spPr>
      </p:pic>
      <p:sp>
        <p:nvSpPr>
          <p:cNvPr id="393" name="文本框 392"/>
          <p:cNvSpPr txBox="1"/>
          <p:nvPr>
            <p:custDataLst>
              <p:tags r:id="rId47"/>
            </p:custDataLst>
          </p:nvPr>
        </p:nvSpPr>
        <p:spPr>
          <a:xfrm>
            <a:off x="7057390" y="3877945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Topology Map</a:t>
            </a:r>
            <a:endParaRPr lang="en-US" altLang="zh-CN" sz="1000" b="1"/>
          </a:p>
        </p:txBody>
      </p:sp>
      <p:sp>
        <p:nvSpPr>
          <p:cNvPr id="398" name="矩形 397"/>
          <p:cNvSpPr/>
          <p:nvPr>
            <p:custDataLst>
              <p:tags r:id="rId48"/>
            </p:custDataLst>
          </p:nvPr>
        </p:nvSpPr>
        <p:spPr>
          <a:xfrm>
            <a:off x="6991985" y="2675890"/>
            <a:ext cx="1105535" cy="9804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0" name="上箭头 399"/>
          <p:cNvSpPr/>
          <p:nvPr/>
        </p:nvSpPr>
        <p:spPr>
          <a:xfrm>
            <a:off x="7517130" y="3655060"/>
            <a:ext cx="71755" cy="21844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01" name="对象 40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132320" y="3677285"/>
          <a:ext cx="39687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" r:id="rId49" imgW="419100" imgH="228600" progId="Equation.KSEE3">
                  <p:embed/>
                </p:oleObj>
              </mc:Choice>
              <mc:Fallback>
                <p:oleObj name="" r:id="rId49" imgW="419100" imgH="228600" progId="Equation.KSEE3">
                  <p:embed/>
                  <p:pic>
                    <p:nvPicPr>
                      <p:cNvPr id="0" name="图片 1032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7132320" y="3677285"/>
                        <a:ext cx="39687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3" name="对象 40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15555" y="3689350"/>
          <a:ext cx="312420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" r:id="rId51" imgW="330200" imgH="215900" progId="Equation.KSEE3">
                  <p:embed/>
                </p:oleObj>
              </mc:Choice>
              <mc:Fallback>
                <p:oleObj name="" r:id="rId51" imgW="330200" imgH="215900" progId="Equation.KSEE3">
                  <p:embed/>
                  <p:pic>
                    <p:nvPicPr>
                      <p:cNvPr id="0" name="图片 1033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7615555" y="3689350"/>
                        <a:ext cx="312420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4" name="圆角矩形 403"/>
          <p:cNvSpPr/>
          <p:nvPr/>
        </p:nvSpPr>
        <p:spPr>
          <a:xfrm>
            <a:off x="7131050" y="3303905"/>
            <a:ext cx="796925" cy="3149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05" name="文本框 404"/>
          <p:cNvSpPr txBox="1"/>
          <p:nvPr>
            <p:custDataLst>
              <p:tags r:id="rId53"/>
            </p:custDataLst>
          </p:nvPr>
        </p:nvSpPr>
        <p:spPr>
          <a:xfrm>
            <a:off x="7103110" y="3288665"/>
            <a:ext cx="870585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Navigation Algorithm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406" name="圆角矩形 405"/>
          <p:cNvSpPr/>
          <p:nvPr/>
        </p:nvSpPr>
        <p:spPr>
          <a:xfrm>
            <a:off x="7131050" y="2725420"/>
            <a:ext cx="796925" cy="3149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07" name="文本框 406"/>
          <p:cNvSpPr txBox="1"/>
          <p:nvPr>
            <p:custDataLst>
              <p:tags r:id="rId54"/>
            </p:custDataLst>
          </p:nvPr>
        </p:nvSpPr>
        <p:spPr>
          <a:xfrm>
            <a:off x="7102475" y="2710180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Trajectory Sequence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408" name="加号 407"/>
          <p:cNvSpPr/>
          <p:nvPr>
            <p:custDataLst>
              <p:tags r:id="rId55"/>
            </p:custDataLst>
          </p:nvPr>
        </p:nvSpPr>
        <p:spPr>
          <a:xfrm>
            <a:off x="7418070" y="3073400"/>
            <a:ext cx="196850" cy="200025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9" name="圆角矩形 408"/>
          <p:cNvSpPr/>
          <p:nvPr/>
        </p:nvSpPr>
        <p:spPr>
          <a:xfrm>
            <a:off x="7152005" y="2115820"/>
            <a:ext cx="796925" cy="3149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10" name="文本框 409"/>
          <p:cNvSpPr txBox="1"/>
          <p:nvPr>
            <p:custDataLst>
              <p:tags r:id="rId56"/>
            </p:custDataLst>
          </p:nvPr>
        </p:nvSpPr>
        <p:spPr>
          <a:xfrm>
            <a:off x="7102475" y="2081530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Trajectory Smoothing </a:t>
            </a:r>
            <a:endParaRPr lang="en-US" altLang="zh-CN" sz="1000" b="1">
              <a:solidFill>
                <a:schemeClr val="tx1"/>
              </a:solidFill>
            </a:endParaRPr>
          </a:p>
        </p:txBody>
      </p:sp>
      <p:sp>
        <p:nvSpPr>
          <p:cNvPr id="411" name="上箭头 410"/>
          <p:cNvSpPr/>
          <p:nvPr/>
        </p:nvSpPr>
        <p:spPr>
          <a:xfrm>
            <a:off x="7517130" y="2441575"/>
            <a:ext cx="71755" cy="21844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12" name="对象 4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160385" y="2089785"/>
          <a:ext cx="13208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" r:id="rId57" imgW="139700" imgH="165100" progId="Equation.KSEE3">
                  <p:embed/>
                </p:oleObj>
              </mc:Choice>
              <mc:Fallback>
                <p:oleObj name="" r:id="rId57" imgW="139700" imgH="165100" progId="Equation.KSEE3">
                  <p:embed/>
                  <p:pic>
                    <p:nvPicPr>
                      <p:cNvPr id="0" name="图片 1034"/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8160385" y="2089785"/>
                        <a:ext cx="13208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" name="右箭头 412"/>
          <p:cNvSpPr/>
          <p:nvPr/>
        </p:nvSpPr>
        <p:spPr>
          <a:xfrm>
            <a:off x="7973695" y="2236470"/>
            <a:ext cx="4870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4" name="圆角矩形 413"/>
          <p:cNvSpPr/>
          <p:nvPr/>
        </p:nvSpPr>
        <p:spPr>
          <a:xfrm>
            <a:off x="8460105" y="1722755"/>
            <a:ext cx="1325245" cy="343725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5" name="文本框 414"/>
          <p:cNvSpPr txBox="1"/>
          <p:nvPr/>
        </p:nvSpPr>
        <p:spPr>
          <a:xfrm>
            <a:off x="8519160" y="184975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Vehicle Control</a:t>
            </a:r>
            <a:endParaRPr lang="en-US" altLang="zh-CN" sz="1000" b="1"/>
          </a:p>
        </p:txBody>
      </p:sp>
      <p:sp>
        <p:nvSpPr>
          <p:cNvPr id="419" name="矩形 418"/>
          <p:cNvSpPr/>
          <p:nvPr>
            <p:custDataLst>
              <p:tags r:id="rId59"/>
            </p:custDataLst>
          </p:nvPr>
        </p:nvSpPr>
        <p:spPr>
          <a:xfrm>
            <a:off x="8568055" y="2176780"/>
            <a:ext cx="1105535" cy="88963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20" name="图片 419"/>
          <p:cNvPicPr>
            <a:picLocks noChangeAspect="1"/>
          </p:cNvPicPr>
          <p:nvPr>
            <p:custDataLst>
              <p:tags r:id="rId60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590915" y="2251075"/>
            <a:ext cx="234315" cy="187960"/>
          </a:xfrm>
          <a:prstGeom prst="rect">
            <a:avLst/>
          </a:prstGeom>
        </p:spPr>
      </p:pic>
      <p:sp>
        <p:nvSpPr>
          <p:cNvPr id="421" name="文本框 420"/>
          <p:cNvSpPr txBox="1"/>
          <p:nvPr>
            <p:custDataLst>
              <p:tags r:id="rId61"/>
            </p:custDataLst>
          </p:nvPr>
        </p:nvSpPr>
        <p:spPr>
          <a:xfrm>
            <a:off x="8639175" y="2230120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PID Controller</a:t>
            </a:r>
            <a:endParaRPr lang="en-US" altLang="zh-CN" sz="1000" b="1"/>
          </a:p>
        </p:txBody>
      </p:sp>
      <p:pic>
        <p:nvPicPr>
          <p:cNvPr id="422" name="图片 421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8615045" y="2495550"/>
            <a:ext cx="1010285" cy="508635"/>
          </a:xfrm>
          <a:prstGeom prst="rect">
            <a:avLst/>
          </a:prstGeom>
        </p:spPr>
      </p:pic>
      <p:sp>
        <p:nvSpPr>
          <p:cNvPr id="423" name="下箭头 422"/>
          <p:cNvSpPr/>
          <p:nvPr/>
        </p:nvSpPr>
        <p:spPr>
          <a:xfrm>
            <a:off x="9086215" y="3093085"/>
            <a:ext cx="109855" cy="2781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25" name="对象 42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26170" y="3138805"/>
          <a:ext cx="324485" cy="18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" r:id="rId63" imgW="342900" imgH="203200" progId="Equation.KSEE3">
                  <p:embed/>
                </p:oleObj>
              </mc:Choice>
              <mc:Fallback>
                <p:oleObj name="" r:id="rId63" imgW="342900" imgH="203200" progId="Equation.KSEE3">
                  <p:embed/>
                  <p:pic>
                    <p:nvPicPr>
                      <p:cNvPr id="0" name="图片 1035"/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8726170" y="3138805"/>
                        <a:ext cx="324485" cy="18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" name="下箭头 426"/>
          <p:cNvSpPr/>
          <p:nvPr/>
        </p:nvSpPr>
        <p:spPr>
          <a:xfrm>
            <a:off x="9086215" y="4385310"/>
            <a:ext cx="109855" cy="2781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9" name="矩形 428"/>
          <p:cNvSpPr/>
          <p:nvPr>
            <p:custDataLst>
              <p:tags r:id="rId65"/>
            </p:custDataLst>
          </p:nvPr>
        </p:nvSpPr>
        <p:spPr>
          <a:xfrm>
            <a:off x="8561705" y="3390900"/>
            <a:ext cx="1105535" cy="9550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0" name="图片 429"/>
          <p:cNvPicPr>
            <a:picLocks noChangeAspect="1"/>
          </p:cNvPicPr>
          <p:nvPr>
            <p:custDataLst>
              <p:tags r:id="rId66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590915" y="3450590"/>
            <a:ext cx="234315" cy="187960"/>
          </a:xfrm>
          <a:prstGeom prst="rect">
            <a:avLst/>
          </a:prstGeom>
        </p:spPr>
      </p:pic>
      <p:sp>
        <p:nvSpPr>
          <p:cNvPr id="431" name="文本框 430"/>
          <p:cNvSpPr txBox="1"/>
          <p:nvPr>
            <p:custDataLst>
              <p:tags r:id="rId67"/>
            </p:custDataLst>
          </p:nvPr>
        </p:nvSpPr>
        <p:spPr>
          <a:xfrm>
            <a:off x="8636000" y="3431540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Vehicle Model</a:t>
            </a:r>
            <a:endParaRPr lang="en-US" altLang="zh-CN" sz="1000" b="1"/>
          </a:p>
        </p:txBody>
      </p:sp>
      <p:pic>
        <p:nvPicPr>
          <p:cNvPr id="433" name="图片 432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8629650" y="3736975"/>
            <a:ext cx="986155" cy="544830"/>
          </a:xfrm>
          <a:prstGeom prst="rect">
            <a:avLst/>
          </a:prstGeom>
        </p:spPr>
      </p:pic>
      <p:graphicFrame>
        <p:nvGraphicFramePr>
          <p:cNvPr id="434" name="对象 43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936355" y="4486910"/>
          <a:ext cx="16764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" r:id="rId69" imgW="177165" imgH="165100" progId="Equation.KSEE3">
                  <p:embed/>
                </p:oleObj>
              </mc:Choice>
              <mc:Fallback>
                <p:oleObj name="" r:id="rId69" imgW="177165" imgH="165100" progId="Equation.KSEE3">
                  <p:embed/>
                  <p:pic>
                    <p:nvPicPr>
                      <p:cNvPr id="0" name="图片 1036"/>
                      <p:cNvPicPr/>
                      <p:nvPr/>
                    </p:nvPicPr>
                    <p:blipFill>
                      <a:blip r:embed="rId70"/>
                      <a:stretch>
                        <a:fillRect/>
                      </a:stretch>
                    </p:blipFill>
                    <p:spPr>
                      <a:xfrm>
                        <a:off x="8936355" y="4486910"/>
                        <a:ext cx="16764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6" name="圆角矩形 435"/>
          <p:cNvSpPr/>
          <p:nvPr/>
        </p:nvSpPr>
        <p:spPr>
          <a:xfrm>
            <a:off x="8722360" y="4702175"/>
            <a:ext cx="796925" cy="3149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37" name="文本框 436"/>
          <p:cNvSpPr txBox="1"/>
          <p:nvPr>
            <p:custDataLst>
              <p:tags r:id="rId71"/>
            </p:custDataLst>
          </p:nvPr>
        </p:nvSpPr>
        <p:spPr>
          <a:xfrm>
            <a:off x="8695690" y="4660265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Twin Trajectory  </a:t>
            </a:r>
            <a:endParaRPr lang="en-US" altLang="zh-CN" sz="1000" b="1">
              <a:solidFill>
                <a:schemeClr val="tx1"/>
              </a:solidFill>
            </a:endParaRPr>
          </a:p>
        </p:txBody>
      </p:sp>
      <p:sp>
        <p:nvSpPr>
          <p:cNvPr id="442" name="右箭头 441"/>
          <p:cNvSpPr/>
          <p:nvPr/>
        </p:nvSpPr>
        <p:spPr>
          <a:xfrm>
            <a:off x="2059940" y="3378200"/>
            <a:ext cx="127000" cy="177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3" name="右箭头 442"/>
          <p:cNvSpPr/>
          <p:nvPr/>
        </p:nvSpPr>
        <p:spPr>
          <a:xfrm>
            <a:off x="9933305" y="3378200"/>
            <a:ext cx="127000" cy="177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10073005" y="1719580"/>
            <a:ext cx="1891030" cy="3455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211455" y="1694815"/>
            <a:ext cx="1833245" cy="3464560"/>
          </a:xfrm>
          <a:prstGeom prst="rect">
            <a:avLst/>
          </a:prstGeom>
        </p:spPr>
      </p:pic>
    </p:spTree>
    <p:custDataLst>
      <p:tags r:id="rId7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330575" y="1334770"/>
            <a:ext cx="3279775" cy="146494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4178300" y="68199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178300" y="853440"/>
            <a:ext cx="237490" cy="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178300" y="1024890"/>
            <a:ext cx="2374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426585" y="558800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X-axis</a:t>
            </a:r>
            <a:endParaRPr lang="en-US" altLang="zh-CN" sz="1000" b="1"/>
          </a:p>
        </p:txBody>
      </p:sp>
      <p:sp>
        <p:nvSpPr>
          <p:cNvPr id="11" name="文本框 10"/>
          <p:cNvSpPr txBox="1"/>
          <p:nvPr/>
        </p:nvSpPr>
        <p:spPr>
          <a:xfrm>
            <a:off x="4422775" y="736600"/>
            <a:ext cx="727075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Y-axis</a:t>
            </a:r>
            <a:endParaRPr lang="en-US" altLang="zh-CN" sz="1000" b="1"/>
          </a:p>
        </p:txBody>
      </p:sp>
      <p:sp>
        <p:nvSpPr>
          <p:cNvPr id="12" name="文本框 11"/>
          <p:cNvSpPr txBox="1"/>
          <p:nvPr/>
        </p:nvSpPr>
        <p:spPr>
          <a:xfrm>
            <a:off x="4426585" y="909955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Z-axis</a:t>
            </a:r>
            <a:endParaRPr lang="en-US" altLang="zh-CN" sz="1000" b="1"/>
          </a:p>
        </p:txBody>
      </p:sp>
      <p:sp>
        <p:nvSpPr>
          <p:cNvPr id="13" name="椭圆 12"/>
          <p:cNvSpPr/>
          <p:nvPr/>
        </p:nvSpPr>
        <p:spPr>
          <a:xfrm>
            <a:off x="4293235" y="40449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421505" y="344170"/>
            <a:ext cx="72898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Upward</a:t>
            </a:r>
            <a:endParaRPr lang="en-US" altLang="zh-CN" sz="1000" b="1"/>
          </a:p>
        </p:txBody>
      </p:sp>
      <p:sp>
        <p:nvSpPr>
          <p:cNvPr id="21" name="椭圆 20"/>
          <p:cNvSpPr/>
          <p:nvPr/>
        </p:nvSpPr>
        <p:spPr>
          <a:xfrm>
            <a:off x="4598035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730115" y="203454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663251" y="2102937"/>
            <a:ext cx="1990" cy="226749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210685" y="1773555"/>
            <a:ext cx="10350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LiDAR(0.82m)</a:t>
            </a:r>
            <a:endParaRPr lang="en-US" altLang="zh-CN" sz="1000" b="1"/>
          </a:p>
        </p:txBody>
      </p:sp>
      <p:sp>
        <p:nvSpPr>
          <p:cNvPr id="26" name="文本框 25"/>
          <p:cNvSpPr txBox="1"/>
          <p:nvPr/>
        </p:nvSpPr>
        <p:spPr>
          <a:xfrm>
            <a:off x="2687955" y="2106295"/>
            <a:ext cx="105473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Back-Camera(2.62m)</a:t>
            </a:r>
            <a:endParaRPr lang="en-US" altLang="zh-CN" sz="1000" b="1"/>
          </a:p>
        </p:txBody>
      </p:sp>
      <p:sp>
        <p:nvSpPr>
          <p:cNvPr id="27" name="椭圆 26"/>
          <p:cNvSpPr/>
          <p:nvPr/>
        </p:nvSpPr>
        <p:spPr>
          <a:xfrm>
            <a:off x="2548890" y="197104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2167255" y="2035810"/>
            <a:ext cx="381635" cy="317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2616011" y="1677487"/>
            <a:ext cx="1905" cy="29083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680970" y="20370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2708275" y="1960245"/>
            <a:ext cx="1911350" cy="127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070225" y="172529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7m</a:t>
            </a:r>
            <a:endParaRPr lang="en-US" altLang="zh-CN" sz="1000" b="1"/>
          </a:p>
        </p:txBody>
      </p:sp>
      <p:sp>
        <p:nvSpPr>
          <p:cNvPr id="35" name="文本框 34"/>
          <p:cNvSpPr txBox="1"/>
          <p:nvPr/>
        </p:nvSpPr>
        <p:spPr>
          <a:xfrm>
            <a:off x="5555615" y="1503680"/>
            <a:ext cx="1189990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Front-Camera(2.62m)</a:t>
            </a:r>
            <a:endParaRPr lang="en-US" altLang="zh-CN" sz="1000" b="1"/>
          </a:p>
        </p:txBody>
      </p:sp>
      <p:sp>
        <p:nvSpPr>
          <p:cNvPr id="36" name="椭圆 35"/>
          <p:cNvSpPr/>
          <p:nvPr/>
        </p:nvSpPr>
        <p:spPr>
          <a:xfrm>
            <a:off x="6663690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798945" y="2031365"/>
            <a:ext cx="345440" cy="127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6730811" y="2106112"/>
            <a:ext cx="3810" cy="2813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730115" y="20243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25488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>
            <a:stCxn id="40" idx="0"/>
          </p:cNvCxnSpPr>
          <p:nvPr/>
        </p:nvCxnSpPr>
        <p:spPr>
          <a:xfrm flipV="1">
            <a:off x="26149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6845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2548890" y="312102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2611755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2175321" y="3188152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882640" y="204406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7m</a:t>
            </a:r>
            <a:endParaRPr lang="en-US" altLang="zh-CN" sz="1000" b="1"/>
          </a:p>
        </p:txBody>
      </p:sp>
      <p:cxnSp>
        <p:nvCxnSpPr>
          <p:cNvPr id="47" name="直接连接符 46"/>
          <p:cNvCxnSpPr/>
          <p:nvPr/>
        </p:nvCxnSpPr>
        <p:spPr>
          <a:xfrm>
            <a:off x="2614930" y="97536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618105" y="210058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2708910" y="101155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694940" y="131699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cxnSp>
        <p:nvCxnSpPr>
          <p:cNvPr id="51" name="直接箭头连接符 50"/>
          <p:cNvCxnSpPr/>
          <p:nvPr/>
        </p:nvCxnSpPr>
        <p:spPr>
          <a:xfrm flipH="1">
            <a:off x="2717165" y="21456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687955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sp>
        <p:nvSpPr>
          <p:cNvPr id="53" name="文本框 52"/>
          <p:cNvSpPr txBox="1"/>
          <p:nvPr/>
        </p:nvSpPr>
        <p:spPr>
          <a:xfrm>
            <a:off x="2670175" y="948690"/>
            <a:ext cx="1072515" cy="424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Left-Camera(2.62m)</a:t>
            </a:r>
            <a:endParaRPr lang="en-US" altLang="zh-CN" sz="1000" b="1"/>
          </a:p>
        </p:txBody>
      </p:sp>
      <p:sp>
        <p:nvSpPr>
          <p:cNvPr id="54" name="文本框 53"/>
          <p:cNvSpPr txBox="1"/>
          <p:nvPr/>
        </p:nvSpPr>
        <p:spPr>
          <a:xfrm>
            <a:off x="2670810" y="2752725"/>
            <a:ext cx="1102995" cy="485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Right-Camera(2.62m)</a:t>
            </a:r>
            <a:endParaRPr lang="en-US" altLang="zh-CN" sz="1000" b="1"/>
          </a:p>
        </p:txBody>
      </p:sp>
      <p:sp>
        <p:nvSpPr>
          <p:cNvPr id="55" name="椭圆 54"/>
          <p:cNvSpPr/>
          <p:nvPr/>
        </p:nvSpPr>
        <p:spPr>
          <a:xfrm>
            <a:off x="66636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" name="直接箭头连接符 55"/>
          <p:cNvCxnSpPr>
            <a:stCxn id="55" idx="0"/>
          </p:cNvCxnSpPr>
          <p:nvPr/>
        </p:nvCxnSpPr>
        <p:spPr>
          <a:xfrm flipV="1">
            <a:off x="67297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67993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6729730" y="97726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6734810" y="210629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6667500" y="312356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5478780" y="975360"/>
            <a:ext cx="1181735" cy="580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Front-Left-Camera(2.62m)</a:t>
            </a:r>
            <a:endParaRPr lang="en-US" altLang="zh-CN" sz="1000" b="1"/>
          </a:p>
        </p:txBody>
      </p:sp>
      <p:sp>
        <p:nvSpPr>
          <p:cNvPr id="65" name="文本框 64"/>
          <p:cNvSpPr txBox="1"/>
          <p:nvPr/>
        </p:nvSpPr>
        <p:spPr>
          <a:xfrm>
            <a:off x="5370830" y="2738755"/>
            <a:ext cx="135890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Front-Right-Camera(2.62m)</a:t>
            </a:r>
            <a:endParaRPr lang="en-US" altLang="zh-CN" sz="1000" b="1"/>
          </a:p>
        </p:txBody>
      </p:sp>
      <p:cxnSp>
        <p:nvCxnSpPr>
          <p:cNvPr id="66" name="直接箭头连接符 65"/>
          <p:cNvCxnSpPr/>
          <p:nvPr/>
        </p:nvCxnSpPr>
        <p:spPr>
          <a:xfrm flipH="1" flipV="1">
            <a:off x="6302186" y="3190057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6734810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>
            <a:off x="6610350" y="9899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258560" y="133477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cxnSp>
        <p:nvCxnSpPr>
          <p:cNvPr id="70" name="直接箭头连接符 69"/>
          <p:cNvCxnSpPr/>
          <p:nvPr/>
        </p:nvCxnSpPr>
        <p:spPr>
          <a:xfrm flipH="1">
            <a:off x="6593840" y="210629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242050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sp>
        <p:nvSpPr>
          <p:cNvPr id="95" name="文本框 94"/>
          <p:cNvSpPr txBox="1"/>
          <p:nvPr/>
        </p:nvSpPr>
        <p:spPr>
          <a:xfrm>
            <a:off x="3330575" y="323850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(a) Sensor placement</a:t>
            </a:r>
            <a:endParaRPr lang="en-US" altLang="zh-CN" sz="1400"/>
          </a:p>
        </p:txBody>
      </p:sp>
      <p:sp>
        <p:nvSpPr>
          <p:cNvPr id="96" name="文本框 95"/>
          <p:cNvSpPr txBox="1"/>
          <p:nvPr/>
        </p:nvSpPr>
        <p:spPr>
          <a:xfrm>
            <a:off x="3415665" y="564388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(b) Coordinate transformation</a:t>
            </a:r>
            <a:endParaRPr lang="en-US" altLang="zh-CN" sz="1400"/>
          </a:p>
        </p:txBody>
      </p:sp>
      <p:cxnSp>
        <p:nvCxnSpPr>
          <p:cNvPr id="103" name="直接箭头连接符 102"/>
          <p:cNvCxnSpPr/>
          <p:nvPr/>
        </p:nvCxnSpPr>
        <p:spPr>
          <a:xfrm flipV="1">
            <a:off x="5651500" y="3924300"/>
            <a:ext cx="5080" cy="5867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650865" y="4507230"/>
            <a:ext cx="534035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 flipH="1">
            <a:off x="5221605" y="4505960"/>
            <a:ext cx="429260" cy="25019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0" name="图片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780" y="5111115"/>
            <a:ext cx="617855" cy="209550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4425950" y="3855720"/>
            <a:ext cx="1305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LiDAR Coordinate System</a:t>
            </a:r>
            <a:endParaRPr lang="zh-CN" altLang="en-US" sz="1000" b="1"/>
          </a:p>
        </p:txBody>
      </p:sp>
      <p:cxnSp>
        <p:nvCxnSpPr>
          <p:cNvPr id="113" name="直接箭头连接符 112"/>
          <p:cNvCxnSpPr/>
          <p:nvPr/>
        </p:nvCxnSpPr>
        <p:spPr>
          <a:xfrm flipV="1">
            <a:off x="3061970" y="4171315"/>
            <a:ext cx="5715" cy="831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/>
          <p:nvPr/>
        </p:nvCxnSpPr>
        <p:spPr>
          <a:xfrm>
            <a:off x="3061970" y="5003165"/>
            <a:ext cx="875030" cy="381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/>
          <p:nvPr/>
        </p:nvCxnSpPr>
        <p:spPr>
          <a:xfrm flipH="1">
            <a:off x="2501265" y="4999355"/>
            <a:ext cx="561340" cy="32385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6" name="图片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755" y="5111115"/>
            <a:ext cx="617855" cy="209550"/>
          </a:xfrm>
          <a:prstGeom prst="rect">
            <a:avLst/>
          </a:prstGeom>
        </p:spPr>
      </p:pic>
      <p:sp>
        <p:nvSpPr>
          <p:cNvPr id="117" name="矩形 116"/>
          <p:cNvSpPr/>
          <p:nvPr/>
        </p:nvSpPr>
        <p:spPr>
          <a:xfrm>
            <a:off x="236855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文本框 117"/>
          <p:cNvSpPr txBox="1"/>
          <p:nvPr/>
        </p:nvSpPr>
        <p:spPr>
          <a:xfrm>
            <a:off x="2368550" y="3833495"/>
            <a:ext cx="1703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Ego-vehicle Coordinate System</a:t>
            </a:r>
            <a:endParaRPr lang="zh-CN" altLang="en-US" sz="1000" b="1"/>
          </a:p>
        </p:txBody>
      </p:sp>
      <p:sp>
        <p:nvSpPr>
          <p:cNvPr id="125" name="右箭头 124"/>
          <p:cNvSpPr/>
          <p:nvPr/>
        </p:nvSpPr>
        <p:spPr>
          <a:xfrm>
            <a:off x="4131310" y="4679950"/>
            <a:ext cx="389255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文本框 125"/>
          <p:cNvSpPr txBox="1"/>
          <p:nvPr/>
        </p:nvSpPr>
        <p:spPr>
          <a:xfrm>
            <a:off x="4053205" y="4478655"/>
            <a:ext cx="7747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JPDA</a:t>
            </a:r>
            <a:endParaRPr lang="en-US" altLang="zh-CN" sz="1000" b="1"/>
          </a:p>
        </p:txBody>
      </p:sp>
      <p:sp>
        <p:nvSpPr>
          <p:cNvPr id="127" name="矩形 126"/>
          <p:cNvSpPr/>
          <p:nvPr/>
        </p:nvSpPr>
        <p:spPr>
          <a:xfrm>
            <a:off x="453136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右箭头 127"/>
          <p:cNvSpPr/>
          <p:nvPr/>
        </p:nvSpPr>
        <p:spPr>
          <a:xfrm>
            <a:off x="6302375" y="4679950"/>
            <a:ext cx="345440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1" name="文本框 130"/>
          <p:cNvSpPr txBox="1"/>
          <p:nvPr/>
        </p:nvSpPr>
        <p:spPr>
          <a:xfrm>
            <a:off x="6155055" y="4333875"/>
            <a:ext cx="123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Transformation matrix</a:t>
            </a:r>
            <a:endParaRPr lang="en-US" altLang="zh-CN" sz="1000" b="1"/>
          </a:p>
        </p:txBody>
      </p:sp>
      <p:sp>
        <p:nvSpPr>
          <p:cNvPr id="2" name="文本框 1"/>
          <p:cNvSpPr txBox="1"/>
          <p:nvPr/>
        </p:nvSpPr>
        <p:spPr>
          <a:xfrm>
            <a:off x="2997200" y="4793615"/>
            <a:ext cx="7454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O(0,0,0)</a:t>
            </a:r>
            <a:endParaRPr lang="en-US" altLang="zh-CN" sz="1000" b="1"/>
          </a:p>
        </p:txBody>
      </p:sp>
      <p:sp>
        <p:nvSpPr>
          <p:cNvPr id="3" name="文本框 2"/>
          <p:cNvSpPr txBox="1"/>
          <p:nvPr/>
        </p:nvSpPr>
        <p:spPr>
          <a:xfrm>
            <a:off x="3193415" y="5276215"/>
            <a:ext cx="7454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P(x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4" name="文本框 3"/>
          <p:cNvSpPr txBox="1"/>
          <p:nvPr/>
        </p:nvSpPr>
        <p:spPr>
          <a:xfrm>
            <a:off x="5422900" y="5272405"/>
            <a:ext cx="81153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(x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6" name="文本框 5"/>
          <p:cNvSpPr txBox="1"/>
          <p:nvPr/>
        </p:nvSpPr>
        <p:spPr>
          <a:xfrm>
            <a:off x="6575425" y="4659630"/>
            <a:ext cx="81153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(x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cxnSp>
        <p:nvCxnSpPr>
          <p:cNvPr id="16" name="直接连接符 15"/>
          <p:cNvCxnSpPr/>
          <p:nvPr/>
        </p:nvCxnSpPr>
        <p:spPr>
          <a:xfrm>
            <a:off x="3937000" y="5006975"/>
            <a:ext cx="1333500" cy="3175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931285" y="4497070"/>
            <a:ext cx="1710055" cy="1905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664075" y="4498340"/>
            <a:ext cx="4445" cy="50863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607560" y="4655820"/>
            <a:ext cx="5638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0.82m</a:t>
            </a:r>
            <a:endParaRPr lang="en-US" altLang="zh-CN" sz="1000" b="1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0" name="圆角矩形 499"/>
          <p:cNvSpPr/>
          <p:nvPr>
            <p:custDataLst>
              <p:tags r:id="rId1"/>
            </p:custDataLst>
          </p:nvPr>
        </p:nvSpPr>
        <p:spPr>
          <a:xfrm>
            <a:off x="1957705" y="120650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1" name="圆角矩形 500"/>
          <p:cNvSpPr/>
          <p:nvPr/>
        </p:nvSpPr>
        <p:spPr>
          <a:xfrm>
            <a:off x="1942465" y="2192020"/>
            <a:ext cx="5963920" cy="2099310"/>
          </a:xfrm>
          <a:prstGeom prst="roundRect">
            <a:avLst/>
          </a:prstGeom>
          <a:noFill/>
          <a:ln w="12700" cmpd="sng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02" name="直接箭头连接符 501"/>
          <p:cNvCxnSpPr/>
          <p:nvPr>
            <p:custDataLst>
              <p:tags r:id="rId2"/>
            </p:custDataLst>
          </p:nvPr>
        </p:nvCxnSpPr>
        <p:spPr>
          <a:xfrm>
            <a:off x="3101340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3" name="文本框 502"/>
          <p:cNvSpPr txBox="1"/>
          <p:nvPr>
            <p:custDataLst>
              <p:tags r:id="rId3"/>
            </p:custDataLst>
          </p:nvPr>
        </p:nvSpPr>
        <p:spPr>
          <a:xfrm>
            <a:off x="1910715" y="1207135"/>
            <a:ext cx="1201420" cy="476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/>
              <a:t>1</a:t>
            </a:r>
            <a:endParaRPr lang="en-US" altLang="zh-CN" sz="1200" b="1" baseline="-25000"/>
          </a:p>
        </p:txBody>
      </p:sp>
      <p:cxnSp>
        <p:nvCxnSpPr>
          <p:cNvPr id="504" name="直接箭头连接符 503"/>
          <p:cNvCxnSpPr/>
          <p:nvPr/>
        </p:nvCxnSpPr>
        <p:spPr>
          <a:xfrm>
            <a:off x="2534285" y="1718310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5" name="文本框 504"/>
          <p:cNvSpPr txBox="1"/>
          <p:nvPr/>
        </p:nvSpPr>
        <p:spPr>
          <a:xfrm>
            <a:off x="2545715" y="1925320"/>
            <a:ext cx="7924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1_end</a:t>
            </a:r>
            <a:r>
              <a:rPr lang="en-US" altLang="zh-CN" sz="1000" b="1"/>
              <a:t>)</a:t>
            </a:r>
            <a:endParaRPr lang="zh-CN" altLang="en-US" sz="1000" b="1"/>
          </a:p>
        </p:txBody>
      </p:sp>
      <p:sp>
        <p:nvSpPr>
          <p:cNvPr id="506" name="文本框 505"/>
          <p:cNvSpPr txBox="1"/>
          <p:nvPr/>
        </p:nvSpPr>
        <p:spPr>
          <a:xfrm>
            <a:off x="4906010" y="1925320"/>
            <a:ext cx="849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2_start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507" name="文本框 506"/>
          <p:cNvSpPr txBox="1"/>
          <p:nvPr/>
        </p:nvSpPr>
        <p:spPr>
          <a:xfrm>
            <a:off x="3676015" y="2199005"/>
            <a:ext cx="27597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NAVIGATION ALGORITHM FRAMEWORK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08" name="下箭头 507"/>
          <p:cNvSpPr/>
          <p:nvPr/>
        </p:nvSpPr>
        <p:spPr>
          <a:xfrm>
            <a:off x="4373245" y="4356100"/>
            <a:ext cx="990600" cy="203200"/>
          </a:xfrm>
          <a:prstGeom prst="downArrow">
            <a:avLst/>
          </a:prstGeom>
          <a:solidFill>
            <a:srgbClr val="A5D8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9" name="文本框 508"/>
          <p:cNvSpPr txBox="1"/>
          <p:nvPr/>
        </p:nvSpPr>
        <p:spPr>
          <a:xfrm>
            <a:off x="1897380" y="4344670"/>
            <a:ext cx="1270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Time Axis t: 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10" name="圆角矩形 509"/>
          <p:cNvSpPr/>
          <p:nvPr/>
        </p:nvSpPr>
        <p:spPr>
          <a:xfrm>
            <a:off x="1895475" y="4598670"/>
            <a:ext cx="6012180" cy="561975"/>
          </a:xfrm>
          <a:prstGeom prst="roundRect">
            <a:avLst/>
          </a:prstGeom>
          <a:solidFill>
            <a:srgbClr val="A5D8FF">
              <a:alpha val="8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11" name="直接连接符 510"/>
          <p:cNvCxnSpPr/>
          <p:nvPr/>
        </p:nvCxnSpPr>
        <p:spPr>
          <a:xfrm>
            <a:off x="2078355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2" name="直接连接符 511"/>
          <p:cNvCxnSpPr/>
          <p:nvPr/>
        </p:nvCxnSpPr>
        <p:spPr>
          <a:xfrm flipV="1">
            <a:off x="210947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3" name="文本框 512"/>
          <p:cNvSpPr txBox="1"/>
          <p:nvPr/>
        </p:nvSpPr>
        <p:spPr>
          <a:xfrm>
            <a:off x="251015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4" name="直接连接符 513"/>
          <p:cNvCxnSpPr/>
          <p:nvPr/>
        </p:nvCxnSpPr>
        <p:spPr>
          <a:xfrm flipV="1">
            <a:off x="278003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5" name="直接连接符 514"/>
          <p:cNvCxnSpPr/>
          <p:nvPr/>
        </p:nvCxnSpPr>
        <p:spPr>
          <a:xfrm>
            <a:off x="3210560" y="4688205"/>
            <a:ext cx="635" cy="3479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/>
        </p:nvCxnSpPr>
        <p:spPr>
          <a:xfrm flipV="1">
            <a:off x="436372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7" name="文本框 516"/>
          <p:cNvSpPr txBox="1"/>
          <p:nvPr/>
        </p:nvSpPr>
        <p:spPr>
          <a:xfrm>
            <a:off x="476821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9" name="直接连接符 518"/>
          <p:cNvCxnSpPr/>
          <p:nvPr/>
        </p:nvCxnSpPr>
        <p:spPr>
          <a:xfrm flipV="1">
            <a:off x="506476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0" name="直接连接符 519"/>
          <p:cNvCxnSpPr/>
          <p:nvPr/>
        </p:nvCxnSpPr>
        <p:spPr>
          <a:xfrm>
            <a:off x="5509895" y="4697095"/>
            <a:ext cx="1905" cy="35306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1" name="直接连接符 520"/>
          <p:cNvCxnSpPr/>
          <p:nvPr/>
        </p:nvCxnSpPr>
        <p:spPr>
          <a:xfrm flipV="1">
            <a:off x="662813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2" name="文本框 521"/>
          <p:cNvSpPr txBox="1"/>
          <p:nvPr/>
        </p:nvSpPr>
        <p:spPr>
          <a:xfrm>
            <a:off x="7004050" y="473646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3" name="直接连接符 522"/>
          <p:cNvCxnSpPr/>
          <p:nvPr/>
        </p:nvCxnSpPr>
        <p:spPr>
          <a:xfrm flipV="1">
            <a:off x="729869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4" name="直接连接符 523"/>
          <p:cNvCxnSpPr/>
          <p:nvPr/>
        </p:nvCxnSpPr>
        <p:spPr>
          <a:xfrm>
            <a:off x="7749540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5" name="文本框 524"/>
          <p:cNvSpPr txBox="1"/>
          <p:nvPr/>
        </p:nvSpPr>
        <p:spPr>
          <a:xfrm>
            <a:off x="3206750" y="4732655"/>
            <a:ext cx="1111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6" name="直接连接符 525"/>
          <p:cNvCxnSpPr/>
          <p:nvPr/>
        </p:nvCxnSpPr>
        <p:spPr>
          <a:xfrm flipH="1">
            <a:off x="6607810" y="4702175"/>
            <a:ext cx="1905" cy="36449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7" name="文本框 526"/>
          <p:cNvSpPr txBox="1"/>
          <p:nvPr/>
        </p:nvSpPr>
        <p:spPr>
          <a:xfrm>
            <a:off x="5477510" y="4728210"/>
            <a:ext cx="1143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8" name="直接箭头连接符 527"/>
          <p:cNvCxnSpPr/>
          <p:nvPr/>
        </p:nvCxnSpPr>
        <p:spPr>
          <a:xfrm>
            <a:off x="4897120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9" name="直接箭头连接符 528"/>
          <p:cNvCxnSpPr/>
          <p:nvPr/>
        </p:nvCxnSpPr>
        <p:spPr>
          <a:xfrm>
            <a:off x="7323455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0" name="圆角矩形 529"/>
          <p:cNvSpPr/>
          <p:nvPr/>
        </p:nvSpPr>
        <p:spPr>
          <a:xfrm>
            <a:off x="4763770" y="35007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1" name="文本框 530"/>
          <p:cNvSpPr txBox="1"/>
          <p:nvPr/>
        </p:nvSpPr>
        <p:spPr>
          <a:xfrm>
            <a:off x="4698365" y="3475990"/>
            <a:ext cx="880110" cy="353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Lane Change Strategy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2" name="圆角矩形 531"/>
          <p:cNvSpPr/>
          <p:nvPr/>
        </p:nvSpPr>
        <p:spPr>
          <a:xfrm>
            <a:off x="2003425" y="315531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3" name="文本框 532"/>
          <p:cNvSpPr txBox="1"/>
          <p:nvPr/>
        </p:nvSpPr>
        <p:spPr>
          <a:xfrm>
            <a:off x="1969770" y="3132455"/>
            <a:ext cx="918845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Position Identification</a:t>
            </a:r>
            <a:endParaRPr lang="en-US" altLang="zh-CN" sz="1000" b="1"/>
          </a:p>
        </p:txBody>
      </p:sp>
      <p:sp>
        <p:nvSpPr>
          <p:cNvPr id="534" name="圆角矩形 533"/>
          <p:cNvSpPr/>
          <p:nvPr/>
        </p:nvSpPr>
        <p:spPr>
          <a:xfrm>
            <a:off x="3351530" y="390969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5" name="文本框 534"/>
          <p:cNvSpPr txBox="1"/>
          <p:nvPr/>
        </p:nvSpPr>
        <p:spPr>
          <a:xfrm>
            <a:off x="3300095" y="3947160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Termination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6" name="流程图: 决策 535"/>
          <p:cNvSpPr/>
          <p:nvPr/>
        </p:nvSpPr>
        <p:spPr>
          <a:xfrm>
            <a:off x="3162935" y="3057525"/>
            <a:ext cx="1146810" cy="548640"/>
          </a:xfrm>
          <a:prstGeom prst="flowChartDecision">
            <a:avLst/>
          </a:prstGeom>
          <a:solidFill>
            <a:srgbClr val="B6C7E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7" name="圆角矩形 536"/>
          <p:cNvSpPr/>
          <p:nvPr/>
        </p:nvSpPr>
        <p:spPr>
          <a:xfrm>
            <a:off x="4763770" y="268859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8" name="文本框 537"/>
          <p:cNvSpPr txBox="1"/>
          <p:nvPr/>
        </p:nvSpPr>
        <p:spPr>
          <a:xfrm>
            <a:off x="3219450" y="3132455"/>
            <a:ext cx="1003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Feasibility Check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39" name="直接箭头连接符 538"/>
          <p:cNvCxnSpPr/>
          <p:nvPr/>
        </p:nvCxnSpPr>
        <p:spPr>
          <a:xfrm flipV="1">
            <a:off x="5640070" y="3366135"/>
            <a:ext cx="313690" cy="12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0" name="圆角矩形 539"/>
          <p:cNvSpPr/>
          <p:nvPr/>
        </p:nvSpPr>
        <p:spPr>
          <a:xfrm>
            <a:off x="1990725" y="249682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1" name="文本框 540"/>
          <p:cNvSpPr txBox="1"/>
          <p:nvPr/>
        </p:nvSpPr>
        <p:spPr>
          <a:xfrm>
            <a:off x="1934210" y="2468245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Topological Map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2" name="直接箭头连接符 541"/>
          <p:cNvCxnSpPr/>
          <p:nvPr/>
        </p:nvCxnSpPr>
        <p:spPr>
          <a:xfrm>
            <a:off x="2394585" y="284226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3" name="文本框 542"/>
          <p:cNvSpPr txBox="1"/>
          <p:nvPr/>
        </p:nvSpPr>
        <p:spPr>
          <a:xfrm>
            <a:off x="3668395" y="3549015"/>
            <a:ext cx="363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No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4" name="直接箭头连接符 543"/>
          <p:cNvCxnSpPr/>
          <p:nvPr/>
        </p:nvCxnSpPr>
        <p:spPr>
          <a:xfrm>
            <a:off x="4302125" y="333692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5" name="文本框 544"/>
          <p:cNvSpPr txBox="1"/>
          <p:nvPr/>
        </p:nvSpPr>
        <p:spPr>
          <a:xfrm>
            <a:off x="4262755" y="3151505"/>
            <a:ext cx="4203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Yes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46" name="圆角矩形 545"/>
          <p:cNvSpPr/>
          <p:nvPr/>
        </p:nvSpPr>
        <p:spPr>
          <a:xfrm>
            <a:off x="3314700" y="2516505"/>
            <a:ext cx="79883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7" name="文本框 546"/>
          <p:cNvSpPr txBox="1"/>
          <p:nvPr/>
        </p:nvSpPr>
        <p:spPr>
          <a:xfrm>
            <a:off x="3225800" y="2491740"/>
            <a:ext cx="99758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Start/Goal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8" name="直接箭头连接符 547"/>
          <p:cNvCxnSpPr/>
          <p:nvPr/>
        </p:nvCxnSpPr>
        <p:spPr>
          <a:xfrm flipH="1">
            <a:off x="2765425" y="268224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9" name="文本框 548"/>
          <p:cNvSpPr txBox="1"/>
          <p:nvPr/>
        </p:nvSpPr>
        <p:spPr>
          <a:xfrm>
            <a:off x="4710430" y="2726690"/>
            <a:ext cx="882015" cy="347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A* Algorithm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50" name="圆角矩形 549"/>
          <p:cNvSpPr/>
          <p:nvPr/>
        </p:nvSpPr>
        <p:spPr>
          <a:xfrm>
            <a:off x="4765675" y="308800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1" name="文本框 550"/>
          <p:cNvSpPr txBox="1"/>
          <p:nvPr/>
        </p:nvSpPr>
        <p:spPr>
          <a:xfrm>
            <a:off x="4700270" y="3061335"/>
            <a:ext cx="905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Interpolation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2" name="直接箭头连接符 551"/>
          <p:cNvCxnSpPr/>
          <p:nvPr/>
        </p:nvCxnSpPr>
        <p:spPr>
          <a:xfrm>
            <a:off x="3735705" y="359664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3" name="圆角矩形 552"/>
          <p:cNvSpPr/>
          <p:nvPr/>
        </p:nvSpPr>
        <p:spPr>
          <a:xfrm>
            <a:off x="5948045" y="317627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4" name="文本框 553"/>
          <p:cNvSpPr txBox="1"/>
          <p:nvPr/>
        </p:nvSpPr>
        <p:spPr>
          <a:xfrm>
            <a:off x="5919470" y="3142615"/>
            <a:ext cx="854710" cy="352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Generation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5" name="直接箭头连接符 554"/>
          <p:cNvCxnSpPr/>
          <p:nvPr/>
        </p:nvCxnSpPr>
        <p:spPr>
          <a:xfrm>
            <a:off x="6723380" y="3366135"/>
            <a:ext cx="3003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6" name="圆角矩形 555"/>
          <p:cNvSpPr/>
          <p:nvPr/>
        </p:nvSpPr>
        <p:spPr>
          <a:xfrm>
            <a:off x="7045960" y="343535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7" name="文本框 556"/>
          <p:cNvSpPr txBox="1"/>
          <p:nvPr/>
        </p:nvSpPr>
        <p:spPr>
          <a:xfrm>
            <a:off x="6980555" y="3467735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3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58" name="圆角矩形 557"/>
          <p:cNvSpPr/>
          <p:nvPr/>
        </p:nvSpPr>
        <p:spPr>
          <a:xfrm>
            <a:off x="7049135" y="29038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9" name="文本框 558"/>
          <p:cNvSpPr txBox="1"/>
          <p:nvPr/>
        </p:nvSpPr>
        <p:spPr>
          <a:xfrm>
            <a:off x="6983730" y="2936240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61" name="圆角矩形 560"/>
          <p:cNvSpPr/>
          <p:nvPr/>
        </p:nvSpPr>
        <p:spPr>
          <a:xfrm>
            <a:off x="4692650" y="2598420"/>
            <a:ext cx="946785" cy="1341120"/>
          </a:xfrm>
          <a:prstGeom prst="round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2" name="直接箭头连接符 561"/>
          <p:cNvCxnSpPr/>
          <p:nvPr/>
        </p:nvCxnSpPr>
        <p:spPr>
          <a:xfrm flipV="1">
            <a:off x="2785110" y="3333750"/>
            <a:ext cx="379730" cy="1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3" name="圆角矩形 562"/>
          <p:cNvSpPr/>
          <p:nvPr>
            <p:custDataLst>
              <p:tags r:id="rId4"/>
            </p:custDataLst>
          </p:nvPr>
        </p:nvSpPr>
        <p:spPr>
          <a:xfrm>
            <a:off x="4365625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4" name="文本框 563"/>
          <p:cNvSpPr txBox="1"/>
          <p:nvPr>
            <p:custDataLst>
              <p:tags r:id="rId5"/>
            </p:custDataLst>
          </p:nvPr>
        </p:nvSpPr>
        <p:spPr>
          <a:xfrm>
            <a:off x="4318635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65" name="圆角矩形 564"/>
          <p:cNvSpPr/>
          <p:nvPr>
            <p:custDataLst>
              <p:tags r:id="rId6"/>
            </p:custDataLst>
          </p:nvPr>
        </p:nvSpPr>
        <p:spPr>
          <a:xfrm>
            <a:off x="6753860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6" name="文本框 565"/>
          <p:cNvSpPr txBox="1"/>
          <p:nvPr>
            <p:custDataLst>
              <p:tags r:id="rId7"/>
            </p:custDataLst>
          </p:nvPr>
        </p:nvSpPr>
        <p:spPr>
          <a:xfrm>
            <a:off x="6706870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67" name="直接箭头连接符 566"/>
          <p:cNvCxnSpPr/>
          <p:nvPr>
            <p:custDataLst>
              <p:tags r:id="rId8"/>
            </p:custDataLst>
          </p:nvPr>
        </p:nvCxnSpPr>
        <p:spPr>
          <a:xfrm>
            <a:off x="5504815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8" name="肘形连接符 567"/>
          <p:cNvCxnSpPr/>
          <p:nvPr/>
        </p:nvCxnSpPr>
        <p:spPr>
          <a:xfrm rot="5400000" flipV="1">
            <a:off x="2582545" y="3314065"/>
            <a:ext cx="581025" cy="957580"/>
          </a:xfrm>
          <a:prstGeom prst="bentConnector2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70" name="文本框 569"/>
          <p:cNvSpPr txBox="1"/>
          <p:nvPr/>
        </p:nvSpPr>
        <p:spPr>
          <a:xfrm>
            <a:off x="2402840" y="3886200"/>
            <a:ext cx="7683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Exception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42" name="直接连接符 641"/>
          <p:cNvCxnSpPr/>
          <p:nvPr/>
        </p:nvCxnSpPr>
        <p:spPr>
          <a:xfrm>
            <a:off x="4309745" y="468820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3" name="圆角矩形 642"/>
          <p:cNvSpPr/>
          <p:nvPr/>
        </p:nvSpPr>
        <p:spPr>
          <a:xfrm>
            <a:off x="7023735" y="2833370"/>
            <a:ext cx="840105" cy="999490"/>
          </a:xfrm>
          <a:prstGeom prst="roundRect">
            <a:avLst/>
          </a:prstGeom>
          <a:noFill/>
          <a:ln w="19050" cmpd="thickThin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2F2F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5" name="肘形连接符 644"/>
          <p:cNvCxnSpPr>
            <a:stCxn id="643" idx="2"/>
            <a:endCxn id="534" idx="3"/>
          </p:cNvCxnSpPr>
          <p:nvPr/>
        </p:nvCxnSpPr>
        <p:spPr>
          <a:xfrm rot="5400000">
            <a:off x="5662930" y="2301875"/>
            <a:ext cx="250825" cy="3311525"/>
          </a:xfrm>
          <a:prstGeom prst="bentConnector2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轨迹推断与还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625475"/>
            <a:ext cx="2676525" cy="51873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92085" y="2400300"/>
            <a:ext cx="1337945" cy="2581275"/>
          </a:xfrm>
          <a:prstGeom prst="rect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96850"/>
            <a:ext cx="2550160" cy="1513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5" y="1788795"/>
            <a:ext cx="2231390" cy="1463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115" y="1370330"/>
            <a:ext cx="2434590" cy="1404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110" y="3329940"/>
            <a:ext cx="2559685" cy="1445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35" y="3329940"/>
            <a:ext cx="2223135" cy="30092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582295"/>
            <a:ext cx="2049780" cy="2407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60" y="616585"/>
            <a:ext cx="2118360" cy="1222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60" y="2518410"/>
            <a:ext cx="2106930" cy="11899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21860" y="2075180"/>
            <a:ext cx="2319655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000">
                <a:latin typeface="Arial" panose="020B0604020202020204" pitchFamily="34" charset="0"/>
                <a:ea typeface="微软雅黑" panose="020B0503020204020204" charset="-122"/>
              </a:rPr>
              <a:t>single camera multi-target tracking</a:t>
            </a:r>
            <a:endParaRPr lang="en-US" altLang="zh-CN" sz="1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上箭头 10"/>
          <p:cNvSpPr/>
          <p:nvPr/>
        </p:nvSpPr>
        <p:spPr>
          <a:xfrm>
            <a:off x="5651500" y="1870710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 rot="10800000">
            <a:off x="5641975" y="2272665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大括号 13"/>
          <p:cNvSpPr/>
          <p:nvPr/>
        </p:nvSpPr>
        <p:spPr>
          <a:xfrm>
            <a:off x="6892290" y="706120"/>
            <a:ext cx="222885" cy="28911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092950" y="808990"/>
            <a:ext cx="367030" cy="2685415"/>
          </a:xfrm>
          <a:prstGeom prst="rect">
            <a:avLst/>
          </a:prstGeom>
        </p:spPr>
        <p:txBody>
          <a:bodyPr vert="eaVert"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200">
                <a:latin typeface="Arial" panose="020B0604020202020204" pitchFamily="34" charset="0"/>
                <a:ea typeface="微软雅黑" panose="020B0503020204020204" charset="-122"/>
              </a:rPr>
              <a:t>multi camera multi-target tracking</a:t>
            </a:r>
            <a:endParaRPr lang="en-US" altLang="zh-CN" sz="12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流程图: 可选过程 2"/>
          <p:cNvSpPr/>
          <p:nvPr/>
        </p:nvSpPr>
        <p:spPr>
          <a:xfrm>
            <a:off x="4523105" y="482600"/>
            <a:ext cx="2936875" cy="3419475"/>
          </a:xfrm>
          <a:prstGeom prst="flowChartAlternateProcess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775" y="850265"/>
            <a:ext cx="2324100" cy="2644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615690"/>
            <a:ext cx="714375" cy="58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450" y="3596640"/>
            <a:ext cx="962025" cy="619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650" y="3708400"/>
            <a:ext cx="628650" cy="4000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475" y="3653790"/>
            <a:ext cx="591820" cy="507365"/>
          </a:xfrm>
          <a:prstGeom prst="rect">
            <a:avLst/>
          </a:prstGeom>
        </p:spPr>
      </p:pic>
      <p:cxnSp>
        <p:nvCxnSpPr>
          <p:cNvPr id="16" name="曲线连接符 15"/>
          <p:cNvCxnSpPr>
            <a:stCxn id="5" idx="3"/>
            <a:endCxn id="6" idx="1"/>
          </p:cNvCxnSpPr>
          <p:nvPr/>
        </p:nvCxnSpPr>
        <p:spPr>
          <a:xfrm>
            <a:off x="1057275" y="3906520"/>
            <a:ext cx="257175" cy="317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7" idx="3"/>
            <a:endCxn id="13" idx="1"/>
          </p:cNvCxnSpPr>
          <p:nvPr/>
        </p:nvCxnSpPr>
        <p:spPr>
          <a:xfrm flipV="1">
            <a:off x="3162300" y="3907790"/>
            <a:ext cx="257175" cy="635"/>
          </a:xfrm>
          <a:prstGeom prst="curvedConnector3">
            <a:avLst>
              <a:gd name="adj1" fmla="val 50123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" y="1357630"/>
            <a:ext cx="918210" cy="842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57270"/>
            <a:ext cx="1058545" cy="7810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34795" y="2990850"/>
            <a:ext cx="1236980" cy="6394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CNN</a:t>
            </a:r>
            <a:endParaRPr lang="en-US" altLang="zh-CN" sz="2800"/>
          </a:p>
        </p:txBody>
      </p:sp>
      <p:sp>
        <p:nvSpPr>
          <p:cNvPr id="7" name="圆角矩形 6"/>
          <p:cNvSpPr/>
          <p:nvPr/>
        </p:nvSpPr>
        <p:spPr>
          <a:xfrm rot="16200000">
            <a:off x="2426970" y="3190875"/>
            <a:ext cx="3447415" cy="320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PointPillars network extracts data</a:t>
            </a:r>
            <a:endParaRPr lang="en-US" altLang="zh-CN" sz="1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" y="4486910"/>
            <a:ext cx="897890" cy="91567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2940050" y="1490980"/>
            <a:ext cx="910590" cy="565150"/>
            <a:chOff x="9386" y="4654"/>
            <a:chExt cx="1434" cy="890"/>
          </a:xfrm>
        </p:grpSpPr>
        <p:sp>
          <p:nvSpPr>
            <p:cNvPr id="10" name="矩形 9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2928620" y="3595370"/>
            <a:ext cx="910590" cy="629920"/>
            <a:chOff x="6590" y="5684"/>
            <a:chExt cx="1434" cy="992"/>
          </a:xfrm>
        </p:grpSpPr>
        <p:sp>
          <p:nvSpPr>
            <p:cNvPr id="37" name="矩形 36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920365" y="4762500"/>
            <a:ext cx="910590" cy="565785"/>
            <a:chOff x="6692" y="7584"/>
            <a:chExt cx="1434" cy="891"/>
          </a:xfrm>
        </p:grpSpPr>
        <p:sp>
          <p:nvSpPr>
            <p:cNvPr id="50" name="矩形 49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45" y="2513965"/>
            <a:ext cx="1016000" cy="564515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2928620" y="2426335"/>
            <a:ext cx="910590" cy="565150"/>
            <a:chOff x="9386" y="4654"/>
            <a:chExt cx="1434" cy="890"/>
          </a:xfrm>
        </p:grpSpPr>
        <p:sp>
          <p:nvSpPr>
            <p:cNvPr id="66" name="矩形 65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0" y="2049780"/>
            <a:ext cx="2857500" cy="2509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7120" y="1206500"/>
            <a:ext cx="1457325" cy="1447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2736215"/>
            <a:ext cx="1476375" cy="1485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2300" y="2738120"/>
            <a:ext cx="1503530" cy="144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8375" y="4283075"/>
            <a:ext cx="1576063" cy="1440000"/>
          </a:xfrm>
          <a:prstGeom prst="rect">
            <a:avLst/>
          </a:prstGeom>
        </p:spPr>
      </p:pic>
      <p:cxnSp>
        <p:nvCxnSpPr>
          <p:cNvPr id="24" name="曲线连接符 23"/>
          <p:cNvCxnSpPr>
            <a:stCxn id="5" idx="1"/>
            <a:endCxn id="8" idx="0"/>
          </p:cNvCxnSpPr>
          <p:nvPr/>
        </p:nvCxnSpPr>
        <p:spPr>
          <a:xfrm rot="10800000" flipV="1">
            <a:off x="8510905" y="1930400"/>
            <a:ext cx="196215" cy="80581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曲线连接符 24"/>
          <p:cNvCxnSpPr>
            <a:stCxn id="5" idx="3"/>
            <a:endCxn id="6" idx="0"/>
          </p:cNvCxnSpPr>
          <p:nvPr/>
        </p:nvCxnSpPr>
        <p:spPr>
          <a:xfrm>
            <a:off x="10164445" y="1930400"/>
            <a:ext cx="99695" cy="80772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曲线连接符 25"/>
          <p:cNvCxnSpPr>
            <a:stCxn id="8" idx="2"/>
            <a:endCxn id="23" idx="1"/>
          </p:cNvCxnSpPr>
          <p:nvPr/>
        </p:nvCxnSpPr>
        <p:spPr>
          <a:xfrm rot="5400000" flipV="1">
            <a:off x="8159115" y="4573905"/>
            <a:ext cx="781050" cy="7747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23" idx="3"/>
            <a:endCxn id="6" idx="2"/>
          </p:cNvCxnSpPr>
          <p:nvPr/>
        </p:nvCxnSpPr>
        <p:spPr>
          <a:xfrm flipV="1">
            <a:off x="10164445" y="4178300"/>
            <a:ext cx="99695" cy="82486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765" y="1437640"/>
            <a:ext cx="1647825" cy="41738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610" y="1417320"/>
            <a:ext cx="1727835" cy="419417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3240405" y="3053080"/>
            <a:ext cx="158750" cy="8413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7997825" y="3086100"/>
            <a:ext cx="158750" cy="8413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3629025" y="167259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598545" y="1677670"/>
            <a:ext cx="1525905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Vehicle Detection</a:t>
            </a:r>
            <a:endParaRPr lang="en-US" altLang="zh-CN" sz="1200" b="1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11575" y="1943100"/>
            <a:ext cx="1199515" cy="77216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3625850" y="298069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3656965" y="2980690"/>
            <a:ext cx="1457325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Object Tracking</a:t>
            </a:r>
            <a:endParaRPr lang="en-US" altLang="zh-CN" sz="1200" b="1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711575" y="3246120"/>
            <a:ext cx="1193165" cy="772160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3632200" y="429133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711575" y="4646295"/>
            <a:ext cx="603885" cy="67437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315460" y="4646295"/>
            <a:ext cx="595630" cy="67437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3626485" y="4329430"/>
            <a:ext cx="1431290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Re-identification</a:t>
            </a:r>
            <a:endParaRPr lang="en-US" altLang="zh-CN" sz="1200" b="1"/>
          </a:p>
        </p:txBody>
      </p:sp>
      <p:sp>
        <p:nvSpPr>
          <p:cNvPr id="23" name="矩形 22"/>
          <p:cNvSpPr/>
          <p:nvPr>
            <p:custDataLst>
              <p:tags r:id="rId17"/>
            </p:custDataLst>
          </p:nvPr>
        </p:nvSpPr>
        <p:spPr>
          <a:xfrm>
            <a:off x="6275705" y="4324350"/>
            <a:ext cx="1381125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18"/>
            </p:custDataLst>
          </p:nvPr>
        </p:nvSpPr>
        <p:spPr>
          <a:xfrm>
            <a:off x="6262370" y="4337685"/>
            <a:ext cx="1377950" cy="421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/>
              <a:t> Traj Inference</a:t>
            </a:r>
            <a:endParaRPr lang="en-US" altLang="zh-CN" sz="1200" b="1"/>
          </a:p>
        </p:txBody>
      </p:sp>
      <p:sp>
        <p:nvSpPr>
          <p:cNvPr id="27" name="矩形 26"/>
          <p:cNvSpPr/>
          <p:nvPr>
            <p:custDataLst>
              <p:tags r:id="rId19"/>
            </p:custDataLst>
          </p:nvPr>
        </p:nvSpPr>
        <p:spPr>
          <a:xfrm>
            <a:off x="6287770" y="301371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20"/>
            </p:custDataLst>
          </p:nvPr>
        </p:nvSpPr>
        <p:spPr>
          <a:xfrm>
            <a:off x="6179820" y="3020060"/>
            <a:ext cx="1566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>
                <a:sym typeface="+mn-ea"/>
              </a:rPr>
              <a:t>Traj </a:t>
            </a:r>
            <a:r>
              <a:rPr lang="en-US" altLang="zh-CN" sz="1200" b="1"/>
              <a:t>Smoothing</a:t>
            </a:r>
            <a:endParaRPr lang="en-US" altLang="zh-CN" sz="1200" b="1"/>
          </a:p>
        </p:txBody>
      </p:sp>
      <p:sp>
        <p:nvSpPr>
          <p:cNvPr id="30" name="矩形 29"/>
          <p:cNvSpPr/>
          <p:nvPr>
            <p:custDataLst>
              <p:tags r:id="rId21"/>
            </p:custDataLst>
          </p:nvPr>
        </p:nvSpPr>
        <p:spPr>
          <a:xfrm>
            <a:off x="6287770" y="171069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22"/>
            </p:custDataLst>
          </p:nvPr>
        </p:nvSpPr>
        <p:spPr>
          <a:xfrm>
            <a:off x="6123305" y="1715770"/>
            <a:ext cx="1674495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/>
              <a:t>Vehicle Control</a:t>
            </a:r>
            <a:endParaRPr lang="en-US" altLang="zh-CN" sz="1200" b="1"/>
          </a:p>
        </p:txBody>
      </p:sp>
      <p:sp>
        <p:nvSpPr>
          <p:cNvPr id="32" name="圆角矩形 31"/>
          <p:cNvSpPr/>
          <p:nvPr/>
        </p:nvSpPr>
        <p:spPr>
          <a:xfrm>
            <a:off x="3435985" y="1437640"/>
            <a:ext cx="4492625" cy="4140200"/>
          </a:xfrm>
          <a:prstGeom prst="roundRect">
            <a:avLst>
              <a:gd name="adj" fmla="val 5598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5124450" y="1620520"/>
            <a:ext cx="2673350" cy="3867785"/>
          </a:xfrm>
          <a:prstGeom prst="roundRect">
            <a:avLst>
              <a:gd name="adj" fmla="val 5725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4312920" y="2765425"/>
            <a:ext cx="2540" cy="21971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4304030" y="4076065"/>
            <a:ext cx="2540" cy="21971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4996180" y="4867910"/>
            <a:ext cx="1277620" cy="6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 flipV="1">
            <a:off x="6954520" y="4106545"/>
            <a:ext cx="1270" cy="21018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6954520" y="2800985"/>
            <a:ext cx="1270" cy="21018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236845" y="1845310"/>
            <a:ext cx="11836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Carla World</a:t>
            </a:r>
            <a:endParaRPr lang="en-US" altLang="zh-CN" sz="1200" b="1"/>
          </a:p>
        </p:txBody>
      </p:sp>
      <p:sp>
        <p:nvSpPr>
          <p:cNvPr id="41" name="圆角矩形 40"/>
          <p:cNvSpPr/>
          <p:nvPr/>
        </p:nvSpPr>
        <p:spPr>
          <a:xfrm>
            <a:off x="5191760" y="2319655"/>
            <a:ext cx="982345" cy="4572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5D8FF">
                    <a:alpha val="50000"/>
                  </a:srgb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5191760" y="3017520"/>
            <a:ext cx="982345" cy="4572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5E5E5">
                    <a:alpha val="70000"/>
                  </a:srgb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5191760" y="2400300"/>
            <a:ext cx="981710" cy="421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Pedestrian</a:t>
            </a:r>
            <a:endParaRPr lang="en-US" altLang="zh-CN" sz="1200" b="1"/>
          </a:p>
        </p:txBody>
      </p:sp>
      <p:sp>
        <p:nvSpPr>
          <p:cNvPr id="44" name="文本框 43"/>
          <p:cNvSpPr txBox="1"/>
          <p:nvPr/>
        </p:nvSpPr>
        <p:spPr>
          <a:xfrm>
            <a:off x="5090160" y="3115310"/>
            <a:ext cx="11557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/>
              <a:t>B</a:t>
            </a:r>
            <a:r>
              <a:rPr lang="en-US" altLang="zh-CN" sz="1200" b="1"/>
              <a:t>uildings</a:t>
            </a:r>
            <a:endParaRPr lang="en-US" altLang="zh-CN" sz="1200" b="1"/>
          </a:p>
        </p:txBody>
      </p:sp>
      <p:sp>
        <p:nvSpPr>
          <p:cNvPr id="45" name="圆角矩形 44"/>
          <p:cNvSpPr/>
          <p:nvPr/>
        </p:nvSpPr>
        <p:spPr>
          <a:xfrm>
            <a:off x="5182870" y="3729355"/>
            <a:ext cx="982345" cy="4572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3BF">
                    <a:alpha val="40000"/>
                  </a:srgb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124450" y="3795395"/>
            <a:ext cx="1148080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Traffic Signs</a:t>
            </a:r>
            <a:endParaRPr lang="en-US" altLang="zh-CN" sz="1200" b="1"/>
          </a:p>
        </p:txBody>
      </p:sp>
      <p:sp>
        <p:nvSpPr>
          <p:cNvPr id="47" name="文本框 46"/>
          <p:cNvSpPr txBox="1"/>
          <p:nvPr/>
        </p:nvSpPr>
        <p:spPr>
          <a:xfrm>
            <a:off x="5543550" y="4110990"/>
            <a:ext cx="397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.</a:t>
            </a:r>
            <a:endParaRPr lang="en-US" altLang="zh-CN" sz="1200" b="1"/>
          </a:p>
          <a:p>
            <a:r>
              <a:rPr lang="en-US" altLang="zh-CN" sz="1200" b="1"/>
              <a:t>.</a:t>
            </a:r>
            <a:endParaRPr lang="en-US" altLang="zh-CN" sz="1200" b="1"/>
          </a:p>
          <a:p>
            <a:r>
              <a:rPr lang="en-US" altLang="zh-CN" sz="1200" b="1"/>
              <a:t>.</a:t>
            </a:r>
            <a:endParaRPr lang="en-US" altLang="zh-CN" sz="1200" b="1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54445" y="1990725"/>
            <a:ext cx="1195070" cy="72771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6587490" y="4453255"/>
            <a:ext cx="776605" cy="107886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6559550" y="3090545"/>
            <a:ext cx="777240" cy="11372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1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2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3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4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5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6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7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8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9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1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2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3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4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5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6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7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8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9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21.xml><?xml version="1.0" encoding="utf-8"?>
<p:tagLst xmlns:p="http://schemas.openxmlformats.org/presentationml/2006/main">
  <p:tag name="resource_record_key" val="{&quot;70&quot;:[3312355]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4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5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7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8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9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1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2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3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4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5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7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8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9.xml><?xml version="1.0" encoding="utf-8"?>
<p:tagLst xmlns:p="http://schemas.openxmlformats.org/presentationml/2006/main">
  <p:tag name="KSO_WM_DIAGRAM_VIRTUALLY_FRAME" val="{&quot;height&quot;:118.85,&quot;left&quot;:266,&quot;top&quot;:130.95,&quot;width&quot;:242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1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82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3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4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5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87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8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9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1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2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93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4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98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99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1338</Words>
  <Application>WPS 演示</Application>
  <PresentationFormat>宽屏</PresentationFormat>
  <Paragraphs>203</Paragraphs>
  <Slides>8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8</vt:i4>
      </vt:variant>
    </vt:vector>
  </HeadingPairs>
  <TitlesOfParts>
    <vt:vector size="30" baseType="lpstr">
      <vt:lpstr>Arial</vt:lpstr>
      <vt:lpstr>宋体</vt:lpstr>
      <vt:lpstr>Wingdings</vt:lpstr>
      <vt:lpstr>Wingdings</vt:lpstr>
      <vt:lpstr>微软雅黑</vt:lpstr>
      <vt:lpstr>Calibri</vt:lpstr>
      <vt:lpstr>Arial Unicode MS</vt:lpstr>
      <vt:lpstr>WPS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肖鹏飞</cp:lastModifiedBy>
  <cp:revision>178</cp:revision>
  <dcterms:created xsi:type="dcterms:W3CDTF">2019-06-19T02:08:00Z</dcterms:created>
  <dcterms:modified xsi:type="dcterms:W3CDTF">2025-04-13T14:34:23Z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C3120FC319F6419891E8AFE8382C95E5_11</vt:lpwstr>
  </property>
</Properties>
</file>